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759" r:id="rId2"/>
    <p:sldMasterId id="2147483698" r:id="rId3"/>
    <p:sldMasterId id="2147483710" r:id="rId4"/>
    <p:sldMasterId id="2147483723" r:id="rId5"/>
    <p:sldMasterId id="2147483735" r:id="rId6"/>
    <p:sldMasterId id="2147483747" r:id="rId7"/>
    <p:sldMasterId id="2147483773" r:id="rId8"/>
    <p:sldMasterId id="2147483785" r:id="rId9"/>
  </p:sldMasterIdLst>
  <p:notesMasterIdLst>
    <p:notesMasterId r:id="rId35"/>
  </p:notesMasterIdLst>
  <p:handoutMasterIdLst>
    <p:handoutMasterId r:id="rId36"/>
  </p:handoutMasterIdLst>
  <p:sldIdLst>
    <p:sldId id="257" r:id="rId10"/>
    <p:sldId id="265" r:id="rId11"/>
    <p:sldId id="271" r:id="rId12"/>
    <p:sldId id="260" r:id="rId13"/>
    <p:sldId id="268" r:id="rId14"/>
    <p:sldId id="258" r:id="rId15"/>
    <p:sldId id="267" r:id="rId16"/>
    <p:sldId id="269" r:id="rId17"/>
    <p:sldId id="270" r:id="rId18"/>
    <p:sldId id="278" r:id="rId19"/>
    <p:sldId id="263" r:id="rId20"/>
    <p:sldId id="282" r:id="rId21"/>
    <p:sldId id="262" r:id="rId22"/>
    <p:sldId id="264" r:id="rId23"/>
    <p:sldId id="259" r:id="rId24"/>
    <p:sldId id="272" r:id="rId25"/>
    <p:sldId id="274" r:id="rId26"/>
    <p:sldId id="275" r:id="rId27"/>
    <p:sldId id="273" r:id="rId28"/>
    <p:sldId id="276" r:id="rId29"/>
    <p:sldId id="277" r:id="rId30"/>
    <p:sldId id="279" r:id="rId31"/>
    <p:sldId id="280" r:id="rId32"/>
    <p:sldId id="281" r:id="rId33"/>
    <p:sldId id="261" r:id="rId34"/>
  </p:sldIdLst>
  <p:sldSz cx="9144000" cy="6858000" type="letter"/>
  <p:notesSz cx="9144000" cy="6858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364" autoAdjust="0"/>
  </p:normalViewPr>
  <p:slideViewPr>
    <p:cSldViewPr snapToGrid="0">
      <p:cViewPr varScale="1">
        <p:scale>
          <a:sx n="108" d="100"/>
          <a:sy n="108" d="100"/>
        </p:scale>
        <p:origin x="78" y="-6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4" d="100"/>
          <a:sy n="74" d="100"/>
        </p:scale>
        <p:origin x="192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18088-3716-49BA-9B59-FA26034A3F32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DEE87-B5D2-4340-AAB1-3E822086B6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2473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23E378-CDEE-4279-930C-4C245F96DB53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DCE69A-4771-409E-853D-C171FAF756E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10786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3ECA-4326-4086-A60A-A21A39D97D27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4C82-CBF0-4EE9-A280-BF28AC55A65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18170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3ECA-4326-4086-A60A-A21A39D97D27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4C82-CBF0-4EE9-A280-BF28AC55A65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2367328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42673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1702002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1357761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76615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3ECA-4326-4086-A60A-A21A39D97D27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4C82-CBF0-4EE9-A280-BF28AC55A65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47552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3ECA-4326-4086-A60A-A21A39D97D27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4C82-CBF0-4EE9-A280-BF28AC55A65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45848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3ECA-4326-4086-A60A-A21A39D97D27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4C82-CBF0-4EE9-A280-BF28AC55A65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087965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3ECA-4326-4086-A60A-A21A39D97D27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4C82-CBF0-4EE9-A280-BF28AC55A65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41973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dirty="0"/>
              <a:t>Haga clic para modificar el estilo de título del patrón</a:t>
            </a:r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3ECA-4326-4086-A60A-A21A39D97D27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4C82-CBF0-4EE9-A280-BF28AC55A65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37358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3ECA-4326-4086-A60A-A21A39D97D27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4C82-CBF0-4EE9-A280-BF28AC55A65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72393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3ECA-4326-4086-A60A-A21A39D97D27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4C82-CBF0-4EE9-A280-BF28AC55A65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89962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3ECA-4326-4086-A60A-A21A39D97D27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4C82-CBF0-4EE9-A280-BF28AC55A65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188652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3ECA-4326-4086-A60A-A21A39D97D27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4C82-CBF0-4EE9-A280-BF28AC55A65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68425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dirty="0"/>
              <a:t>Haga clic para modificar el estilo de título del patrón</a:t>
            </a:r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3ECA-4326-4086-A60A-A21A39D97D27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4C82-CBF0-4EE9-A280-BF28AC55A65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071393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3ECA-4326-4086-A60A-A21A39D97D27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4C82-CBF0-4EE9-A280-BF28AC55A65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543310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3ECA-4326-4086-A60A-A21A39D97D27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4C82-CBF0-4EE9-A280-BF28AC55A65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395559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3ECA-4326-4086-A60A-A21A39D97D27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4C82-CBF0-4EE9-A280-BF28AC55A65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917155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3ECA-4326-4086-A60A-A21A39D97D27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4C82-CBF0-4EE9-A280-BF28AC55A65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73483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3ECA-4326-4086-A60A-A21A39D97D27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4C82-CBF0-4EE9-A280-BF28AC55A65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630522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3ECA-4326-4086-A60A-A21A39D97D27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4C82-CBF0-4EE9-A280-BF28AC55A65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97191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3ECA-4326-4086-A60A-A21A39D97D27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4C82-CBF0-4EE9-A280-BF28AC55A65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8526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65695-F8FB-429A-846A-FACFC6615850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292FF-FE10-4F8B-A28F-D2CD06BE0DA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666125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65695-F8FB-429A-846A-FACFC6615850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292FF-FE10-4F8B-A28F-D2CD06BE0DA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678711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65695-F8FB-429A-846A-FACFC6615850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292FF-FE10-4F8B-A28F-D2CD06BE0DA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57962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3ECA-4326-4086-A60A-A21A39D97D27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4C82-CBF0-4EE9-A280-BF28AC55A65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502012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65695-F8FB-429A-846A-FACFC6615850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292FF-FE10-4F8B-A28F-D2CD06BE0DA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439613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65695-F8FB-429A-846A-FACFC6615850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292FF-FE10-4F8B-A28F-D2CD06BE0DA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934877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65695-F8FB-429A-846A-FACFC6615850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292FF-FE10-4F8B-A28F-D2CD06BE0DA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403819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65695-F8FB-429A-846A-FACFC6615850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292FF-FE10-4F8B-A28F-D2CD06BE0DA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777986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65695-F8FB-429A-846A-FACFC6615850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292FF-FE10-4F8B-A28F-D2CD06BE0DA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663785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65695-F8FB-429A-846A-FACFC6615850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292FF-FE10-4F8B-A28F-D2CD06BE0DA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99775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65695-F8FB-429A-846A-FACFC6615850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292FF-FE10-4F8B-A28F-D2CD06BE0DA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169517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65695-F8FB-429A-846A-FACFC6615850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292FF-FE10-4F8B-A28F-D2CD06BE0DA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75088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E16B-C506-4DE6-8237-8A5E09ED0E6C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47B7-8F08-4DD1-8CF1-BB21AB36BCD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569181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E16B-C506-4DE6-8237-8A5E09ED0E6C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47B7-8F08-4DD1-8CF1-BB21AB36BCD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08245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3ECA-4326-4086-A60A-A21A39D97D27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4C82-CBF0-4EE9-A280-BF28AC55A65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65457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E16B-C506-4DE6-8237-8A5E09ED0E6C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47B7-8F08-4DD1-8CF1-BB21AB36BCD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050886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E16B-C506-4DE6-8237-8A5E09ED0E6C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47B7-8F08-4DD1-8CF1-BB21AB36BCD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923103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E16B-C506-4DE6-8237-8A5E09ED0E6C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47B7-8F08-4DD1-8CF1-BB21AB36BCD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389070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E16B-C506-4DE6-8237-8A5E09ED0E6C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47B7-8F08-4DD1-8CF1-BB21AB36BCD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070798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E16B-C506-4DE6-8237-8A5E09ED0E6C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47B7-8F08-4DD1-8CF1-BB21AB36BCD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174571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E16B-C506-4DE6-8237-8A5E09ED0E6C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47B7-8F08-4DD1-8CF1-BB21AB36BCD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490142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E16B-C506-4DE6-8237-8A5E09ED0E6C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47B7-8F08-4DD1-8CF1-BB21AB36BCD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984053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E16B-C506-4DE6-8237-8A5E09ED0E6C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47B7-8F08-4DD1-8CF1-BB21AB36BCD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727340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E16B-C506-4DE6-8237-8A5E09ED0E6C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47B7-8F08-4DD1-8CF1-BB21AB36BCD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69095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90432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3ECA-4326-4086-A60A-A21A39D97D27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4C82-CBF0-4EE9-A280-BF28AC55A65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462551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771923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03591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996908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688618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655014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870420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539903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120711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297503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8347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3ECA-4326-4086-A60A-A21A39D97D27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4C82-CBF0-4EE9-A280-BF28AC55A65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675166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41A1-091B-4BA5-834D-80A8E0408E23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8088A-87B9-4EEB-9DF5-CA13F4D5D44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21964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41A1-091B-4BA5-834D-80A8E0408E23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8088A-87B9-4EEB-9DF5-CA13F4D5D44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666277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41A1-091B-4BA5-834D-80A8E0408E23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8088A-87B9-4EEB-9DF5-CA13F4D5D44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393613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41A1-091B-4BA5-834D-80A8E0408E23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8088A-87B9-4EEB-9DF5-CA13F4D5D44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137628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41A1-091B-4BA5-834D-80A8E0408E23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8088A-87B9-4EEB-9DF5-CA13F4D5D44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886500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41A1-091B-4BA5-834D-80A8E0408E23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8088A-87B9-4EEB-9DF5-CA13F4D5D44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534245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41A1-091B-4BA5-834D-80A8E0408E23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8088A-87B9-4EEB-9DF5-CA13F4D5D44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174944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41A1-091B-4BA5-834D-80A8E0408E23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8088A-87B9-4EEB-9DF5-CA13F4D5D44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719715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41A1-091B-4BA5-834D-80A8E0408E23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8088A-87B9-4EEB-9DF5-CA13F4D5D44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086708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41A1-091B-4BA5-834D-80A8E0408E23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8088A-87B9-4EEB-9DF5-CA13F4D5D44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29358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3ECA-4326-4086-A60A-A21A39D97D27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4C82-CBF0-4EE9-A280-BF28AC55A65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884405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41A1-091B-4BA5-834D-80A8E0408E23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8088A-87B9-4EEB-9DF5-CA13F4D5D44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194503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0811-3514-4EB1-A9FA-E8C745A45EF5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6173A-B0CE-44B8-8351-B0F27D335B0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47238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0811-3514-4EB1-A9FA-E8C745A45EF5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6173A-B0CE-44B8-8351-B0F27D335B0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10644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0811-3514-4EB1-A9FA-E8C745A45EF5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6173A-B0CE-44B8-8351-B0F27D335B0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63249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0811-3514-4EB1-A9FA-E8C745A45EF5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6173A-B0CE-44B8-8351-B0F27D335B0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787445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0811-3514-4EB1-A9FA-E8C745A45EF5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6173A-B0CE-44B8-8351-B0F27D335B0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62737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0811-3514-4EB1-A9FA-E8C745A45EF5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6173A-B0CE-44B8-8351-B0F27D335B0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831650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0811-3514-4EB1-A9FA-E8C745A45EF5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6173A-B0CE-44B8-8351-B0F27D335B0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272581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0811-3514-4EB1-A9FA-E8C745A45EF5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6173A-B0CE-44B8-8351-B0F27D335B0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063424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0811-3514-4EB1-A9FA-E8C745A45EF5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6173A-B0CE-44B8-8351-B0F27D335B0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24235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3ECA-4326-4086-A60A-A21A39D97D27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4C82-CBF0-4EE9-A280-BF28AC55A65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053763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0811-3514-4EB1-A9FA-E8C745A45EF5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6173A-B0CE-44B8-8351-B0F27D335B0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5509977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0811-3514-4EB1-A9FA-E8C745A45EF5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6173A-B0CE-44B8-8351-B0F27D335B0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8950204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035682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563798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5976315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358092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051499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6938421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0270591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38512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3ECA-4326-4086-A60A-A21A39D97D27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4C82-CBF0-4EE9-A280-BF28AC55A65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5966720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851594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9261992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9814612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9929944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0450278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0839433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391089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0848727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3049392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33509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3.sv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.jp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3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image" Target="../media/image3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6" y="8643"/>
            <a:ext cx="9125984" cy="6849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83ECA-4326-4086-A60A-A21A39D97D27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34C82-CBF0-4EE9-A280-BF28AC55A65A}" type="slidenum">
              <a:rPr lang="es-ES_tradnl" smtClean="0"/>
              <a:t>‹Nº›</a:t>
            </a:fld>
            <a:endParaRPr lang="es-ES_tradnl"/>
          </a:p>
        </p:txBody>
      </p:sp>
      <p:grpSp>
        <p:nvGrpSpPr>
          <p:cNvPr id="8" name="Grupo 7" descr="Cuadrados de énfasis: forma abierta negra oscura, bloque sombreado verde y bloque blanco con el marcador de posición de texto.">
            <a:extLst>
              <a:ext uri="{FF2B5EF4-FFF2-40B4-BE49-F238E27FC236}">
                <a16:creationId xmlns:a16="http://schemas.microsoft.com/office/drawing/2014/main" xmlns="" id="{CCC577CF-CED3-44B1-AC3E-05C2556B41F4}"/>
              </a:ext>
            </a:extLst>
          </p:cNvPr>
          <p:cNvGrpSpPr/>
          <p:nvPr userDrawn="1"/>
        </p:nvGrpSpPr>
        <p:grpSpPr>
          <a:xfrm>
            <a:off x="197865" y="521672"/>
            <a:ext cx="5631435" cy="5791476"/>
            <a:chOff x="975549" y="560153"/>
            <a:chExt cx="5184579" cy="5616810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xmlns="" id="{875940B9-0338-4FFA-9747-10812F028FB7}"/>
                </a:ext>
              </a:extLst>
            </p:cNvPr>
            <p:cNvSpPr/>
            <p:nvPr/>
          </p:nvSpPr>
          <p:spPr>
            <a:xfrm>
              <a:off x="1808217" y="1403690"/>
              <a:ext cx="4351911" cy="4773273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r>
                <a:rPr lang="es-ES" dirty="0"/>
                <a:t>+</a:t>
              </a:r>
            </a:p>
            <a:p>
              <a:pPr algn="ctr" rtl="0"/>
              <a:endParaRPr lang="es-ES" dirty="0"/>
            </a:p>
          </p:txBody>
        </p:sp>
        <p:pic>
          <p:nvPicPr>
            <p:cNvPr id="10" name="Gráfico 12" descr="Cuadrado abierto ">
              <a:extLst>
                <a:ext uri="{FF2B5EF4-FFF2-40B4-BE49-F238E27FC236}">
                  <a16:creationId xmlns:a16="http://schemas.microsoft.com/office/drawing/2014/main" xmlns="" id="{46669882-9FD4-41D7-A5A6-A4A2E44A2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p:blipFill>
          <p:spPr>
            <a:xfrm>
              <a:off x="1139938" y="1088572"/>
              <a:ext cx="4798686" cy="4798686"/>
            </a:xfrm>
            <a:prstGeom prst="rect">
              <a:avLst/>
            </a:prstGeom>
          </p:spPr>
        </p:pic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xmlns="" id="{D4B52C7E-3049-4545-956A-6D8F73F234DB}"/>
                </a:ext>
              </a:extLst>
            </p:cNvPr>
            <p:cNvSpPr/>
            <p:nvPr/>
          </p:nvSpPr>
          <p:spPr>
            <a:xfrm>
              <a:off x="975549" y="560153"/>
              <a:ext cx="4581493" cy="49043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r>
                <a:rPr lang="es-ES" dirty="0"/>
                <a:t>+</a:t>
              </a:r>
            </a:p>
            <a:p>
              <a:pPr algn="ctr" rtl="0"/>
              <a:endParaRPr lang="es-ES" dirty="0"/>
            </a:p>
          </p:txBody>
        </p:sp>
      </p:grpSp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18186" y="337603"/>
            <a:ext cx="63775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5029698" cy="3796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ES_tradnl" dirty="0"/>
          </a:p>
        </p:txBody>
      </p:sp>
      <p:pic>
        <p:nvPicPr>
          <p:cNvPr id="18" name="Imagen 17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318" y="337603"/>
            <a:ext cx="1629078" cy="104405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187" y="2845938"/>
            <a:ext cx="3388949" cy="3436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116863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6" y="8643"/>
            <a:ext cx="9125984" cy="6849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83ECA-4326-4086-A60A-A21A39D97D27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34C82-CBF0-4EE9-A280-BF28AC55A65A}" type="slidenum">
              <a:rPr lang="es-ES_tradnl" smtClean="0"/>
              <a:t>‹Nº›</a:t>
            </a:fld>
            <a:endParaRPr lang="es-ES_tradnl"/>
          </a:p>
        </p:txBody>
      </p:sp>
      <p:grpSp>
        <p:nvGrpSpPr>
          <p:cNvPr id="8" name="Grupo 7" descr="Cuadrados de énfasis: forma abierta negra oscura, bloque sombreado verde y bloque blanco con el marcador de posición de texto.">
            <a:extLst>
              <a:ext uri="{FF2B5EF4-FFF2-40B4-BE49-F238E27FC236}">
                <a16:creationId xmlns:a16="http://schemas.microsoft.com/office/drawing/2014/main" xmlns="" id="{CCC577CF-CED3-44B1-AC3E-05C2556B41F4}"/>
              </a:ext>
            </a:extLst>
          </p:cNvPr>
          <p:cNvGrpSpPr/>
          <p:nvPr userDrawn="1"/>
        </p:nvGrpSpPr>
        <p:grpSpPr>
          <a:xfrm>
            <a:off x="197865" y="521672"/>
            <a:ext cx="5631435" cy="5791476"/>
            <a:chOff x="975549" y="560153"/>
            <a:chExt cx="5184579" cy="5616810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xmlns="" id="{875940B9-0338-4FFA-9747-10812F028FB7}"/>
                </a:ext>
              </a:extLst>
            </p:cNvPr>
            <p:cNvSpPr/>
            <p:nvPr/>
          </p:nvSpPr>
          <p:spPr>
            <a:xfrm>
              <a:off x="1808217" y="1403690"/>
              <a:ext cx="4351911" cy="4773273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s-ES" dirty="0"/>
                <a:t>2</a:t>
              </a:r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r>
                <a:rPr lang="es-ES" dirty="0"/>
                <a:t>+</a:t>
              </a:r>
            </a:p>
            <a:p>
              <a:pPr algn="ctr" rtl="0"/>
              <a:endParaRPr lang="es-ES" dirty="0"/>
            </a:p>
          </p:txBody>
        </p:sp>
        <p:pic>
          <p:nvPicPr>
            <p:cNvPr id="10" name="Gráfico 12" descr="Cuadrado abierto ">
              <a:extLst>
                <a:ext uri="{FF2B5EF4-FFF2-40B4-BE49-F238E27FC236}">
                  <a16:creationId xmlns:a16="http://schemas.microsoft.com/office/drawing/2014/main" xmlns="" id="{46669882-9FD4-41D7-A5A6-A4A2E44A2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p:blipFill>
          <p:spPr>
            <a:xfrm>
              <a:off x="1139938" y="1088572"/>
              <a:ext cx="4798686" cy="4798686"/>
            </a:xfrm>
            <a:prstGeom prst="rect">
              <a:avLst/>
            </a:prstGeom>
          </p:spPr>
        </p:pic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xmlns="" id="{D4B52C7E-3049-4545-956A-6D8F73F234DB}"/>
                </a:ext>
              </a:extLst>
            </p:cNvPr>
            <p:cNvSpPr/>
            <p:nvPr/>
          </p:nvSpPr>
          <p:spPr>
            <a:xfrm>
              <a:off x="975549" y="560153"/>
              <a:ext cx="4581493" cy="49043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s-ES" dirty="0"/>
                <a:t>2</a:t>
              </a:r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r>
                <a:rPr lang="es-ES" dirty="0"/>
                <a:t>+</a:t>
              </a:r>
            </a:p>
            <a:p>
              <a:pPr algn="ctr" rtl="0"/>
              <a:endParaRPr lang="es-ES" dirty="0"/>
            </a:p>
          </p:txBody>
        </p:sp>
      </p:grpSp>
      <p:sp>
        <p:nvSpPr>
          <p:cNvPr id="15" name="Rectángulo: Una sola esquina cortada 11" descr="Énfasis de cuadro de pie de página">
            <a:extLst>
              <a:ext uri="{FF2B5EF4-FFF2-40B4-BE49-F238E27FC236}">
                <a16:creationId xmlns:a16="http://schemas.microsoft.com/office/drawing/2014/main" xmlns="" id="{2DFF522F-AF68-4632-B55E-C71590EC9516}"/>
              </a:ext>
            </a:extLst>
          </p:cNvPr>
          <p:cNvSpPr/>
          <p:nvPr userDrawn="1"/>
        </p:nvSpPr>
        <p:spPr>
          <a:xfrm flipH="1">
            <a:off x="10763653" y="6356350"/>
            <a:ext cx="642731" cy="501650"/>
          </a:xfrm>
          <a:prstGeom prst="snip1Rect">
            <a:avLst/>
          </a:prstGeom>
          <a:solidFill>
            <a:srgbClr val="2F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6" name="Marcador de número de diapositiva 21">
            <a:extLst>
              <a:ext uri="{FF2B5EF4-FFF2-40B4-BE49-F238E27FC236}">
                <a16:creationId xmlns:a16="http://schemas.microsoft.com/office/drawing/2014/main" xmlns="" id="{8F6F6586-42C9-4B51-A82B-5FC75BEA6DC3}"/>
              </a:ext>
            </a:extLst>
          </p:cNvPr>
          <p:cNvSpPr txBox="1">
            <a:spLocks/>
          </p:cNvSpPr>
          <p:nvPr userDrawn="1"/>
        </p:nvSpPr>
        <p:spPr>
          <a:xfrm>
            <a:off x="10763652" y="6413649"/>
            <a:ext cx="642731" cy="407804"/>
          </a:xfrm>
          <a:prstGeom prst="rect">
            <a:avLst/>
          </a:prstGeom>
        </p:spPr>
        <p:txBody>
          <a:bodyPr rtlCol="0"/>
          <a:lstStyle>
            <a:defPPr>
              <a:defRPr lang="es-ES_trad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2E478F-E849-4A8C-AF1F-CBCC78A7CBFA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18186" y="337603"/>
            <a:ext cx="67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695700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ES_tradnl" dirty="0"/>
          </a:p>
        </p:txBody>
      </p:sp>
      <p:pic>
        <p:nvPicPr>
          <p:cNvPr id="18" name="Imagen 17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605" y="352311"/>
            <a:ext cx="1629078" cy="104405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7054605" y="5304267"/>
            <a:ext cx="1648719" cy="105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703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n 4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894"/>
            <a:ext cx="9125984" cy="6849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Rectángulo 34">
            <a:extLst>
              <a:ext uri="{FF2B5EF4-FFF2-40B4-BE49-F238E27FC236}">
                <a16:creationId xmlns:a16="http://schemas.microsoft.com/office/drawing/2014/main" xmlns="" id="{32FD79E9-DA87-4AE3-AB4F-454E8B1C7E28}"/>
              </a:ext>
            </a:extLst>
          </p:cNvPr>
          <p:cNvSpPr/>
          <p:nvPr userDrawn="1"/>
        </p:nvSpPr>
        <p:spPr>
          <a:xfrm flipH="1">
            <a:off x="628649" y="219226"/>
            <a:ext cx="6547730" cy="6238389"/>
          </a:xfrm>
          <a:prstGeom prst="rect">
            <a:avLst/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65695-F8FB-429A-846A-FACFC6615850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292FF-FE10-4F8B-A28F-D2CD06BE0DA9}" type="slidenum">
              <a:rPr lang="es-ES_tradnl" smtClean="0"/>
              <a:t>‹Nº›</a:t>
            </a:fld>
            <a:endParaRPr lang="es-ES_tradnl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663F03C3-322B-449C-A477-EA1D99EDC624}"/>
              </a:ext>
            </a:extLst>
          </p:cNvPr>
          <p:cNvSpPr/>
          <p:nvPr userDrawn="1"/>
        </p:nvSpPr>
        <p:spPr>
          <a:xfrm>
            <a:off x="746976" y="1433970"/>
            <a:ext cx="6774286" cy="5370981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dirty="0"/>
              <a:t>2</a:t>
            </a:r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r>
              <a:rPr lang="es-ES" dirty="0"/>
              <a:t>+</a:t>
            </a:r>
          </a:p>
          <a:p>
            <a:pPr algn="ctr" rtl="0"/>
            <a:endParaRPr lang="es-ES" dirty="0"/>
          </a:p>
        </p:txBody>
      </p:sp>
      <p:sp>
        <p:nvSpPr>
          <p:cNvPr id="18" name="Rectángulo 17" descr="Cuadrado de fondo blanco">
            <a:extLst>
              <a:ext uri="{FF2B5EF4-FFF2-40B4-BE49-F238E27FC236}">
                <a16:creationId xmlns:a16="http://schemas.microsoft.com/office/drawing/2014/main" xmlns="" id="{AA0E0CBA-1F82-43A8-9DE3-F0F883DB2D26}"/>
              </a:ext>
            </a:extLst>
          </p:cNvPr>
          <p:cNvSpPr/>
          <p:nvPr userDrawn="1"/>
        </p:nvSpPr>
        <p:spPr>
          <a:xfrm>
            <a:off x="746977" y="377488"/>
            <a:ext cx="6544882" cy="6235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2179" y="1716692"/>
            <a:ext cx="6666056" cy="4786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ES_tradnl" dirty="0"/>
          </a:p>
        </p:txBody>
      </p:sp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66632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pic>
        <p:nvPicPr>
          <p:cNvPr id="38" name="Imagen 3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912" y="188168"/>
            <a:ext cx="1629078" cy="1044050"/>
          </a:xfrm>
          <a:prstGeom prst="rect">
            <a:avLst/>
          </a:prstGeom>
        </p:spPr>
      </p:pic>
      <p:pic>
        <p:nvPicPr>
          <p:cNvPr id="39" name="Imagen 38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456644" y="5293217"/>
            <a:ext cx="1648719" cy="105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9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n 3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016" y="8643"/>
            <a:ext cx="9125984" cy="6849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9E16B-C506-4DE6-8237-8A5E09ED0E6C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247B7-8F08-4DD1-8CF1-BB21AB36BCD8}" type="slidenum">
              <a:rPr lang="es-ES_tradnl" smtClean="0"/>
              <a:t>‹Nº›</a:t>
            </a:fld>
            <a:endParaRPr lang="es-ES_tradnl"/>
          </a:p>
        </p:txBody>
      </p:sp>
      <p:grpSp>
        <p:nvGrpSpPr>
          <p:cNvPr id="20" name="Grupo 19" descr="Cuadrados de énfasis: forma abierta negra oscura, bloque sombreado verde y bloque blanco con el marcador de posición de texto.">
            <a:extLst>
              <a:ext uri="{FF2B5EF4-FFF2-40B4-BE49-F238E27FC236}">
                <a16:creationId xmlns:a16="http://schemas.microsoft.com/office/drawing/2014/main" xmlns="" id="{CDA17D7C-7C63-439C-8B50-C9B0F0F9AAF7}"/>
              </a:ext>
            </a:extLst>
          </p:cNvPr>
          <p:cNvGrpSpPr/>
          <p:nvPr userDrawn="1"/>
        </p:nvGrpSpPr>
        <p:grpSpPr>
          <a:xfrm flipH="1">
            <a:off x="1931831" y="252563"/>
            <a:ext cx="7225077" cy="5858817"/>
            <a:chOff x="252034" y="391887"/>
            <a:chExt cx="7433280" cy="6427683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xmlns="" id="{32FD79E9-DA87-4AE3-AB4F-454E8B1C7E28}"/>
                </a:ext>
              </a:extLst>
            </p:cNvPr>
            <p:cNvSpPr/>
            <p:nvPr userDrawn="1"/>
          </p:nvSpPr>
          <p:spPr>
            <a:xfrm>
              <a:off x="609600" y="391887"/>
              <a:ext cx="7075714" cy="5878284"/>
            </a:xfrm>
            <a:prstGeom prst="rect">
              <a:avLst/>
            </a:prstGeom>
            <a:noFill/>
            <a:ln w="1270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dirty="0"/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xmlns="" id="{C0DB13C1-B4FB-4D33-A199-5BB34983AB47}"/>
                </a:ext>
              </a:extLst>
            </p:cNvPr>
            <p:cNvSpPr/>
            <p:nvPr userDrawn="1"/>
          </p:nvSpPr>
          <p:spPr>
            <a:xfrm>
              <a:off x="1072466" y="1393157"/>
              <a:ext cx="6362496" cy="5426413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s-ES" dirty="0"/>
                <a:t>2</a:t>
              </a:r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r>
                <a:rPr lang="es-ES" dirty="0"/>
                <a:t>+</a:t>
              </a:r>
            </a:p>
            <a:p>
              <a:pPr algn="ctr" rtl="0"/>
              <a:endParaRPr lang="es-ES" dirty="0"/>
            </a:p>
          </p:txBody>
        </p:sp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xmlns="" id="{97CAE694-E5D7-45D8-80CE-4067B6610E53}"/>
                </a:ext>
              </a:extLst>
            </p:cNvPr>
            <p:cNvSpPr/>
            <p:nvPr userDrawn="1"/>
          </p:nvSpPr>
          <p:spPr>
            <a:xfrm>
              <a:off x="252034" y="655466"/>
              <a:ext cx="6844342" cy="57955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dirty="0"/>
            </a:p>
          </p:txBody>
        </p:sp>
      </p:grpSp>
      <p:pic>
        <p:nvPicPr>
          <p:cNvPr id="30" name="Imagen 2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29" y="213926"/>
            <a:ext cx="1629078" cy="104405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2504273" y="606180"/>
            <a:ext cx="61842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504273" y="2171995"/>
            <a:ext cx="6184285" cy="34386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pic>
        <p:nvPicPr>
          <p:cNvPr id="31" name="Imagen 30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71994" y="5302000"/>
            <a:ext cx="1648719" cy="105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36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10" y="8643"/>
            <a:ext cx="9159109" cy="6849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3068D-2762-4A03-B1B2-B2D5CA57E5F1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32FD79E9-DA87-4AE3-AB4F-454E8B1C7E28}"/>
              </a:ext>
            </a:extLst>
          </p:cNvPr>
          <p:cNvSpPr/>
          <p:nvPr userDrawn="1"/>
        </p:nvSpPr>
        <p:spPr>
          <a:xfrm flipH="1">
            <a:off x="3709110" y="252562"/>
            <a:ext cx="2009109" cy="4898987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663F03C3-322B-449C-A477-EA1D99EDC624}"/>
              </a:ext>
            </a:extLst>
          </p:cNvPr>
          <p:cNvSpPr/>
          <p:nvPr userDrawn="1"/>
        </p:nvSpPr>
        <p:spPr>
          <a:xfrm>
            <a:off x="4108662" y="1350494"/>
            <a:ext cx="1996227" cy="5370981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dirty="0"/>
              <a:t>2</a:t>
            </a:r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r>
              <a:rPr lang="es-ES" dirty="0"/>
              <a:t>+</a:t>
            </a:r>
          </a:p>
          <a:p>
            <a:pPr algn="ctr" rtl="0"/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81" y="305874"/>
            <a:ext cx="1629078" cy="104405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330274" y="5297205"/>
            <a:ext cx="1648719" cy="105208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0" b="83393"/>
          <a:stretch/>
        </p:blipFill>
        <p:spPr>
          <a:xfrm>
            <a:off x="4108663" y="5046449"/>
            <a:ext cx="2006388" cy="451072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501" y="1342005"/>
            <a:ext cx="2006388" cy="1384117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501" y="2720184"/>
            <a:ext cx="2006388" cy="232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0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6" y="8643"/>
            <a:ext cx="9125984" cy="6849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663F03C3-322B-449C-A477-EA1D99EDC624}"/>
              </a:ext>
            </a:extLst>
          </p:cNvPr>
          <p:cNvSpPr/>
          <p:nvPr userDrawn="1"/>
        </p:nvSpPr>
        <p:spPr>
          <a:xfrm>
            <a:off x="2472746" y="1421879"/>
            <a:ext cx="6330790" cy="4934472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dirty="0"/>
              <a:t>2</a:t>
            </a:r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r>
              <a:rPr lang="es-ES" dirty="0"/>
              <a:t>+</a:t>
            </a:r>
          </a:p>
          <a:p>
            <a:pPr algn="ctr" rtl="0"/>
            <a:endParaRPr lang="es-E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32FD79E9-DA87-4AE3-AB4F-454E8B1C7E28}"/>
              </a:ext>
            </a:extLst>
          </p:cNvPr>
          <p:cNvSpPr/>
          <p:nvPr userDrawn="1"/>
        </p:nvSpPr>
        <p:spPr>
          <a:xfrm flipH="1">
            <a:off x="2073498" y="365126"/>
            <a:ext cx="6426551" cy="5584914"/>
          </a:xfrm>
          <a:prstGeom prst="rect">
            <a:avLst/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341A1-091B-4BA5-834D-80A8E0408E23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8088A-87B9-4EEB-9DF5-CA13F4D5D448}" type="slidenum">
              <a:rPr lang="es-ES_tradnl" smtClean="0"/>
              <a:t>‹Nº›</a:t>
            </a:fld>
            <a:endParaRPr lang="es-ES_tradnl"/>
          </a:p>
        </p:txBody>
      </p:sp>
      <p:sp>
        <p:nvSpPr>
          <p:cNvPr id="9" name="Rectángulo 8"/>
          <p:cNvSpPr/>
          <p:nvPr userDrawn="1"/>
        </p:nvSpPr>
        <p:spPr>
          <a:xfrm>
            <a:off x="2326229" y="1411261"/>
            <a:ext cx="6238224" cy="45799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073498" y="1825625"/>
            <a:ext cx="6441852" cy="3879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2215166" y="365125"/>
            <a:ext cx="63001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ES_tradnl" dirty="0"/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61" y="278321"/>
            <a:ext cx="1629078" cy="104405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71994" y="5250484"/>
            <a:ext cx="1648719" cy="105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24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6" y="8643"/>
            <a:ext cx="9125984" cy="6849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2CBF662F-A198-4AD3-8EBC-0EC9A52B2994}"/>
              </a:ext>
            </a:extLst>
          </p:cNvPr>
          <p:cNvSpPr/>
          <p:nvPr userDrawn="1"/>
        </p:nvSpPr>
        <p:spPr>
          <a:xfrm flipH="1">
            <a:off x="628650" y="1658769"/>
            <a:ext cx="7075714" cy="3140105"/>
          </a:xfrm>
          <a:prstGeom prst="rect">
            <a:avLst/>
          </a:prstGeom>
          <a:noFill/>
          <a:ln w="127000">
            <a:solidFill>
              <a:srgbClr val="2F3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B0811-3514-4EB1-A9FA-E8C745A45EF5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6173A-B0CE-44B8-8351-B0F27D335B07}" type="slidenum">
              <a:rPr lang="es-ES_tradnl" smtClean="0"/>
              <a:t>‹Nº›</a:t>
            </a:fld>
            <a:endParaRPr lang="es-ES_tradn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B601E3FC-2016-4085-9A4B-A172702EAAE1}"/>
              </a:ext>
            </a:extLst>
          </p:cNvPr>
          <p:cNvSpPr/>
          <p:nvPr userDrawn="1"/>
        </p:nvSpPr>
        <p:spPr>
          <a:xfrm flipH="1">
            <a:off x="1221584" y="2116522"/>
            <a:ext cx="6117771" cy="3240375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dirty="0"/>
              <a:t>2</a:t>
            </a:r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r>
              <a:rPr lang="es-ES" dirty="0"/>
              <a:t>+</a:t>
            </a:r>
          </a:p>
          <a:p>
            <a:pPr algn="ctr" rtl="0"/>
            <a:endParaRPr lang="es-ES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142E86C5-8E5F-4620-A4FB-D1F926179D18}"/>
              </a:ext>
            </a:extLst>
          </p:cNvPr>
          <p:cNvSpPr/>
          <p:nvPr userDrawn="1"/>
        </p:nvSpPr>
        <p:spPr>
          <a:xfrm flipH="1">
            <a:off x="1748636" y="1851035"/>
            <a:ext cx="6068840" cy="3045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ES_tradnl" dirty="0"/>
          </a:p>
        </p:txBody>
      </p:sp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2034862" y="365126"/>
            <a:ext cx="6480488" cy="1000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ES_tradnl" dirty="0"/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38" y="295256"/>
            <a:ext cx="1629078" cy="104405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330274" y="5297205"/>
            <a:ext cx="1648719" cy="105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5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4" y="0"/>
            <a:ext cx="9159109" cy="6849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3068D-2762-4A03-B1B2-B2D5CA57E5F1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81" y="305874"/>
            <a:ext cx="1629078" cy="104405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330274" y="5297205"/>
            <a:ext cx="1648719" cy="105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34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10" y="8643"/>
            <a:ext cx="9159109" cy="6849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ES_tradnl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3068D-2762-4A03-B1B2-B2D5CA57E5F1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32FD79E9-DA87-4AE3-AB4F-454E8B1C7E28}"/>
              </a:ext>
            </a:extLst>
          </p:cNvPr>
          <p:cNvSpPr/>
          <p:nvPr userDrawn="1"/>
        </p:nvSpPr>
        <p:spPr>
          <a:xfrm flipH="1">
            <a:off x="3473304" y="1277976"/>
            <a:ext cx="1979594" cy="4898987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663F03C3-322B-449C-A477-EA1D99EDC624}"/>
              </a:ext>
            </a:extLst>
          </p:cNvPr>
          <p:cNvSpPr/>
          <p:nvPr userDrawn="1"/>
        </p:nvSpPr>
        <p:spPr>
          <a:xfrm>
            <a:off x="4157374" y="1511300"/>
            <a:ext cx="1499009" cy="4845049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dirty="0"/>
              <a:t>2</a:t>
            </a:r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r>
              <a:rPr lang="es-ES" dirty="0"/>
              <a:t>+</a:t>
            </a:r>
          </a:p>
          <a:p>
            <a:pPr algn="ctr" rtl="0"/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81" y="305874"/>
            <a:ext cx="1629078" cy="104405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330274" y="5297205"/>
            <a:ext cx="1648719" cy="105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01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sitingmexico.com.mx/mapas-mexico/images/mapa_mexico_forestal.gif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repositorios.infoestrategica.com/" TargetMode="External"/><Relationship Id="rId2" Type="http://schemas.openxmlformats.org/officeDocument/2006/relationships/hyperlink" Target="https://www.infoestrategica.com/index.php/biblioteca/" TargetMode="Externa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hyperlink" Target="http://repositorios.infoestrategica.com/wp-content/uploads/2020/03/Repositorios360-2020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faomega.com.mx/default/bibliotecadigital" TargetMode="External"/><Relationship Id="rId7" Type="http://schemas.openxmlformats.org/officeDocument/2006/relationships/hyperlink" Target="https://www.oxfordeconomics.com/" TargetMode="External"/><Relationship Id="rId2" Type="http://schemas.openxmlformats.org/officeDocument/2006/relationships/hyperlink" Target="http://public.digitaliapublishing.com/" TargetMode="External"/><Relationship Id="rId1" Type="http://schemas.openxmlformats.org/officeDocument/2006/relationships/slideLayout" Target="../slideLayouts/slideLayout27.xml"/><Relationship Id="rId6" Type="http://schemas.openxmlformats.org/officeDocument/2006/relationships/hyperlink" Target="https://www.cabi.org/" TargetMode="External"/><Relationship Id="rId5" Type="http://schemas.openxmlformats.org/officeDocument/2006/relationships/hyperlink" Target="https://www.wolterskluwercdi.com/lexicomp-online/" TargetMode="External"/><Relationship Id="rId4" Type="http://schemas.openxmlformats.org/officeDocument/2006/relationships/hyperlink" Target="https://www.uptodate.com/home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ohalatino.info/index.php" TargetMode="External"/><Relationship Id="rId2" Type="http://schemas.openxmlformats.org/officeDocument/2006/relationships/hyperlink" Target="http://myloft.infoestrategica.com/" TargetMode="External"/><Relationship Id="rId1" Type="http://schemas.openxmlformats.org/officeDocument/2006/relationships/slideLayout" Target="../slideLayouts/slideLayout71.xml"/><Relationship Id="rId4" Type="http://schemas.openxmlformats.org/officeDocument/2006/relationships/hyperlink" Target="http://www.infointelligen.com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dl.org/es/" TargetMode="External"/><Relationship Id="rId13" Type="http://schemas.openxmlformats.org/officeDocument/2006/relationships/hyperlink" Target="http://www.letrasgalegas.org/?_ga=2.203108561.1915604510.1591728987-1228276858.1591728987" TargetMode="External"/><Relationship Id="rId3" Type="http://schemas.openxmlformats.org/officeDocument/2006/relationships/hyperlink" Target="https://www.eni-training.com/portal/client/home" TargetMode="External"/><Relationship Id="rId7" Type="http://schemas.openxmlformats.org/officeDocument/2006/relationships/hyperlink" Target="http://www.libroteca.net/Buscador-de-libros.asp" TargetMode="External"/><Relationship Id="rId12" Type="http://schemas.openxmlformats.org/officeDocument/2006/relationships/hyperlink" Target="http://luisvives.com/?_ga=2.136459760.1915604510.1591728987-1228276858.1591728987" TargetMode="External"/><Relationship Id="rId2" Type="http://schemas.openxmlformats.org/officeDocument/2006/relationships/hyperlink" Target="http://www.cervantesvirtual.com/portales/biblioteca_literatura_infantil_juvenil/" TargetMode="External"/><Relationship Id="rId1" Type="http://schemas.openxmlformats.org/officeDocument/2006/relationships/slideLayout" Target="../slideLayouts/slideLayout49.xml"/><Relationship Id="rId6" Type="http://schemas.openxmlformats.org/officeDocument/2006/relationships/hyperlink" Target="https://dev.gutenberg.org/" TargetMode="External"/><Relationship Id="rId11" Type="http://schemas.openxmlformats.org/officeDocument/2006/relationships/hyperlink" Target="http://www.cervantesvirtual.com/portales/biblioteca_americana/" TargetMode="External"/><Relationship Id="rId5" Type="http://schemas.openxmlformats.org/officeDocument/2006/relationships/hyperlink" Target="http://bibliotecavirtualdemexico.cultura.gob.mx/" TargetMode="External"/><Relationship Id="rId10" Type="http://schemas.openxmlformats.org/officeDocument/2006/relationships/hyperlink" Target="http://www.cervantesvirtual.com/" TargetMode="External"/><Relationship Id="rId4" Type="http://schemas.openxmlformats.org/officeDocument/2006/relationships/hyperlink" Target="https://www.inegi.org.mx/" TargetMode="External"/><Relationship Id="rId9" Type="http://schemas.openxmlformats.org/officeDocument/2006/relationships/hyperlink" Target="https://www.redalyc.org/home.oa" TargetMode="External"/><Relationship Id="rId14" Type="http://schemas.openxmlformats.org/officeDocument/2006/relationships/hyperlink" Target="http://www.cervantesvirtual.com/seccion/signos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3.xml"/><Relationship Id="rId6" Type="http://schemas.microsoft.com/office/2007/relationships/hdphoto" Target="../media/hdphoto5.wdp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8.xml"/><Relationship Id="rId5" Type="http://schemas.microsoft.com/office/2007/relationships/hdphoto" Target="../media/hdphoto7.wdp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4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3.xml"/><Relationship Id="rId4" Type="http://schemas.microsoft.com/office/2007/relationships/hdphoto" Target="../media/hdphoto9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8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4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53143" y="1201783"/>
            <a:ext cx="4402183" cy="1933304"/>
          </a:xfrm>
        </p:spPr>
        <p:txBody>
          <a:bodyPr>
            <a:noAutofit/>
          </a:bodyPr>
          <a:lstStyle/>
          <a:p>
            <a:r>
              <a:rPr lang="es-MX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Universidad Tecnológica del Valle del Mezquital</a:t>
            </a:r>
            <a:br>
              <a:rPr lang="es-MX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_tradn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36023" y="3719604"/>
            <a:ext cx="4219303" cy="774019"/>
          </a:xfrm>
        </p:spPr>
        <p:txBody>
          <a:bodyPr/>
          <a:lstStyle/>
          <a:p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Departamento de Servicios Bibliotecarios</a:t>
            </a:r>
            <a:endParaRPr lang="es-ES_tradn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21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Título"/>
          <p:cNvSpPr txBox="1">
            <a:spLocks/>
          </p:cNvSpPr>
          <p:nvPr/>
        </p:nvSpPr>
        <p:spPr>
          <a:xfrm>
            <a:off x="3804819" y="259482"/>
            <a:ext cx="4653030" cy="62068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  punto de red INEGI</a:t>
            </a:r>
            <a:endParaRPr lang="es-MX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0"/>
          <p:cNvSpPr/>
          <p:nvPr/>
        </p:nvSpPr>
        <p:spPr>
          <a:xfrm rot="10800000" flipV="1">
            <a:off x="554228" y="5375382"/>
            <a:ext cx="34691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Cartografía estatal y regional.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Atención personalizada.</a:t>
            </a:r>
          </a:p>
        </p:txBody>
      </p:sp>
      <p:pic>
        <p:nvPicPr>
          <p:cNvPr id="4" name="Picture 2" descr="http://10.100.96.5/biblioteca/img/varias/inegi-siti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27" y="3237265"/>
            <a:ext cx="2835001" cy="16586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10" descr="Ver imagen en tamaño completo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183" y="4659702"/>
            <a:ext cx="2543539" cy="17879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ángulo 5"/>
          <p:cNvSpPr/>
          <p:nvPr/>
        </p:nvSpPr>
        <p:spPr>
          <a:xfrm rot="10800000" flipV="1">
            <a:off x="4543056" y="2899811"/>
            <a:ext cx="34644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Información  demográfica, económica y geo estadística.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Orientación para consultar en Internet.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Conferencias y Talleres.</a:t>
            </a:r>
          </a:p>
        </p:txBody>
      </p:sp>
      <p:pic>
        <p:nvPicPr>
          <p:cNvPr id="7" name="Imagen 16" descr="D:\jcuenca\mis  doc\NOTASTRABAJO\notas-calendario\igae\2009\08-2009\INEGIcuadAltaC.jpg"/>
          <p:cNvPicPr/>
          <p:nvPr/>
        </p:nvPicPr>
        <p:blipFill>
          <a:blip r:embed="rId5" cstate="print"/>
          <a:srcRect t="9615"/>
          <a:stretch>
            <a:fillRect/>
          </a:stretch>
        </p:blipFill>
        <p:spPr bwMode="auto">
          <a:xfrm>
            <a:off x="543883" y="1619316"/>
            <a:ext cx="3150096" cy="12283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830" y="990462"/>
            <a:ext cx="2835001" cy="15451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9390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33749" y="665115"/>
            <a:ext cx="5603965" cy="509453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s-MX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Tendencias en bibliotecas digitales</a:t>
            </a:r>
            <a:endParaRPr lang="es-ES_tradn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9162" y="2148841"/>
            <a:ext cx="5842001" cy="816427"/>
          </a:xfrm>
        </p:spPr>
        <p:txBody>
          <a:bodyPr>
            <a:noAutofit/>
          </a:bodyPr>
          <a:lstStyle/>
          <a:p>
            <a:pPr algn="just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Tienen como finalidad ofrecer enlaces que permitan un acceso seguro y fiable de la información requerida por la Comunidad Educativa.</a:t>
            </a:r>
          </a:p>
          <a:p>
            <a:pPr algn="just"/>
            <a:endParaRPr lang="es-ES_trad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542" y="3295354"/>
            <a:ext cx="2272203" cy="14973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8" r="3555"/>
          <a:stretch/>
        </p:blipFill>
        <p:spPr>
          <a:xfrm>
            <a:off x="1971379" y="3269228"/>
            <a:ext cx="2456929" cy="14973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0281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739933" y="469900"/>
            <a:ext cx="5754189" cy="535621"/>
          </a:xfrm>
        </p:spPr>
        <p:txBody>
          <a:bodyPr>
            <a:normAutofit/>
          </a:bodyPr>
          <a:lstStyle/>
          <a:p>
            <a:r>
              <a:rPr lang="es-MX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Sitios web de consulta digital </a:t>
            </a:r>
            <a:endParaRPr lang="es-ES_tradn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570479" y="1177185"/>
            <a:ext cx="629629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A continuación se enlistan las ligas de consulta digital:</a:t>
            </a:r>
          </a:p>
          <a:p>
            <a:pPr algn="just"/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600" b="1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https://www.infoestrategica.com/index.php/biblioteca/</a:t>
            </a:r>
            <a:endParaRPr lang="es-ES_tradn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Repositorio Digital </a:t>
            </a:r>
            <a:endParaRPr lang="es-ES_tradn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600" b="1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http://repositorios.infoestrategica.com/</a:t>
            </a:r>
            <a:endParaRPr lang="es-ES_tradn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600" b="1" u="sng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http://repositorios.infoestrategica.com/wp-content/uploads/2020/03/Repositorios360-2020.pdf</a:t>
            </a:r>
            <a:endParaRPr lang="es-ES_tradn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7" t="17983" r="2658"/>
          <a:stretch/>
        </p:blipFill>
        <p:spPr>
          <a:xfrm>
            <a:off x="5564780" y="3295360"/>
            <a:ext cx="2899954" cy="2664822"/>
          </a:xfrm>
          <a:prstGeom prst="flowChartConnector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933" y="3487221"/>
            <a:ext cx="205740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1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ctrTitle"/>
          </p:nvPr>
        </p:nvSpPr>
        <p:spPr>
          <a:xfrm>
            <a:off x="1130300" y="419099"/>
            <a:ext cx="5590902" cy="613955"/>
          </a:xfrm>
        </p:spPr>
        <p:txBody>
          <a:bodyPr>
            <a:normAutofit/>
          </a:bodyPr>
          <a:lstStyle/>
          <a:p>
            <a:r>
              <a:rPr lang="es-MX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Contenidos digitales</a:t>
            </a:r>
            <a:endParaRPr lang="es-ES_tradn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ubtítulo 5"/>
          <p:cNvSpPr>
            <a:spLocks noGrp="1"/>
          </p:cNvSpPr>
          <p:nvPr>
            <p:ph type="subTitle" idx="1"/>
          </p:nvPr>
        </p:nvSpPr>
        <p:spPr>
          <a:xfrm>
            <a:off x="698501" y="1489845"/>
            <a:ext cx="6578600" cy="4466455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Son los sitios para acceder desde cualquier lugar y momento de un modo seguro a los diversos recursos electrónicos.</a:t>
            </a:r>
            <a:endParaRPr lang="es-ES_tradn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Sistema de acceso remoto “</a:t>
            </a:r>
            <a:r>
              <a:rPr lang="es-MX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RemoteXS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s-ES_tradn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Contenidos digitales:</a:t>
            </a:r>
          </a:p>
          <a:p>
            <a:pPr lvl="0" algn="just" fontAlgn="base">
              <a:lnSpc>
                <a:spcPct val="100000"/>
              </a:lnSpc>
            </a:pPr>
            <a:endParaRPr lang="es-MX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 fontAlgn="base">
              <a:buFont typeface="Wingdings" panose="05000000000000000000" pitchFamily="2" charset="2"/>
              <a:buChar char="§"/>
            </a:pPr>
            <a:r>
              <a:rPr lang="es-MX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Digitalia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Libraries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600" b="1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http://public.digitaliapublishing.com/</a:t>
            </a:r>
            <a:endParaRPr lang="es-ES_tradn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 fontAlgn="base">
              <a:buFont typeface="Wingdings" panose="05000000000000000000" pitchFamily="2" charset="2"/>
              <a:buChar char="§"/>
            </a:pPr>
            <a:r>
              <a:rPr lang="es-MX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Alfaomega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600" b="1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https://www.alfaomega.com.mx/default/bibliotecadigital</a:t>
            </a:r>
            <a:endParaRPr lang="es-ES_tradn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 fontAlgn="base">
              <a:buFont typeface="Wingdings" panose="05000000000000000000" pitchFamily="2" charset="2"/>
              <a:buChar char="§"/>
            </a:pPr>
            <a:r>
              <a:rPr lang="es-MX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UpToDate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600" b="1" u="sng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https://www.uptodate.com/home</a:t>
            </a:r>
            <a:endParaRPr lang="es-ES_tradn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 fontAlgn="base">
              <a:buFont typeface="Wingdings" panose="05000000000000000000" pitchFamily="2" charset="2"/>
              <a:buChar char="§"/>
            </a:pPr>
            <a:r>
              <a:rPr lang="es-MX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Lexicomp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600" b="1" u="sng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https://www.wolterskluwercdi.com/lexicomp-online/</a:t>
            </a:r>
            <a:endParaRPr lang="es-ES_tradn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 fontAlgn="base">
              <a:buFont typeface="Wingdings" panose="05000000000000000000" pitchFamily="2" charset="2"/>
              <a:buChar char="§"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CABI </a:t>
            </a:r>
            <a:r>
              <a:rPr lang="es-MX" sz="1600" b="1" u="sng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https://www.cabi.org/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s-ES_tradn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 fontAlgn="base">
              <a:buFont typeface="Wingdings" panose="05000000000000000000" pitchFamily="2" charset="2"/>
              <a:buChar char="§"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Oxford </a:t>
            </a:r>
            <a:r>
              <a:rPr lang="es-MX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Economics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600" b="1" u="sng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https://www.oxfordeconomics.com/</a:t>
            </a:r>
            <a:endParaRPr lang="es-ES_tradn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97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42309" y="755468"/>
            <a:ext cx="6021977" cy="548641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Herramientas para bibliotecas digitales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52964" y="2416222"/>
            <a:ext cx="6070236" cy="1850978"/>
          </a:xfrm>
        </p:spPr>
        <p:txBody>
          <a:bodyPr>
            <a:noAutofit/>
          </a:bodyPr>
          <a:lstStyle/>
          <a:p>
            <a:pPr marL="342900" lvl="0" indent="-342900" algn="l" fontAlgn="base">
              <a:buFont typeface="Arial" panose="020B0604020202020204" pitchFamily="34" charset="0"/>
              <a:buChar char="•"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App para Biblioteca Digital </a:t>
            </a:r>
            <a:r>
              <a:rPr lang="es-MX" sz="1600" b="1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http://myloft.infoestrategica.com/</a:t>
            </a:r>
            <a:endParaRPr lang="es-ES_tradn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l" fontAlgn="base">
              <a:buFont typeface="Arial" panose="020B0604020202020204" pitchFamily="34" charset="0"/>
              <a:buChar char="•"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Sistema de Gestión de Bibliotecas </a:t>
            </a:r>
            <a:r>
              <a:rPr lang="es-MX" sz="1600" b="1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http://www.kohalatino.info/index.php</a:t>
            </a:r>
            <a:endParaRPr lang="es-ES_tradn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Indicadores estadísticos </a:t>
            </a:r>
            <a:r>
              <a:rPr lang="es-MX" sz="1600" b="1" u="sng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http://www.infointelligen.com/</a:t>
            </a:r>
            <a:endParaRPr lang="es-ES_tradn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83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91349" y="248192"/>
            <a:ext cx="3069772" cy="610009"/>
          </a:xfrm>
        </p:spPr>
        <p:txBody>
          <a:bodyPr>
            <a:normAutofit/>
          </a:bodyPr>
          <a:lstStyle/>
          <a:p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Ligas de interés</a:t>
            </a:r>
            <a:endParaRPr lang="es-ES_tradnl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204858" y="1052942"/>
            <a:ext cx="2756263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Biblioteca de Literatura Infantil y Juvenil</a:t>
            </a:r>
            <a:endParaRPr lang="es-ES_tradnl" sz="11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Link: </a:t>
            </a:r>
            <a:r>
              <a:rPr lang="es-MX" sz="1100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http://www.cervantesvirtual.com/portales/biblioteca_literatura_infantil_juvenil/</a:t>
            </a:r>
            <a:endParaRPr lang="es-ES_tradnl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Biblioteca Online  ENI</a:t>
            </a:r>
            <a:endParaRPr lang="es-ES_tradnl" sz="11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Link: </a:t>
            </a:r>
            <a:r>
              <a:rPr lang="es-MX" sz="1100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https://www.eni-training.com/portal/client/home</a:t>
            </a:r>
            <a:endParaRPr lang="es-MX" sz="1100" dirty="0">
              <a:solidFill>
                <a:srgbClr val="0000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es-ES_tradnl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s-MX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Hemeroteca</a:t>
            </a:r>
            <a:endParaRPr lang="es-ES_tradnl" sz="11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s-ES_tradnl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Todos los periódicos del día. Toda la prensa de hoy</a:t>
            </a:r>
            <a:endParaRPr lang="es-ES_tradnl" sz="11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Link: </a:t>
            </a:r>
            <a:r>
              <a:rPr lang="es-MX" sz="1100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Kiosko.net</a:t>
            </a:r>
            <a:endParaRPr lang="es-ES_tradnl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Instituto Nacional de Estadística y Geografía (INEGI)</a:t>
            </a:r>
            <a:endParaRPr lang="es-ES_tradnl" sz="11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Link: </a:t>
            </a:r>
            <a:r>
              <a:rPr lang="es-MX" sz="1100" dirty="0">
                <a:solidFill>
                  <a:srgbClr val="1155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https://www.inegi.org.mx/</a:t>
            </a:r>
            <a:endParaRPr lang="es-ES_tradnl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Biblioteca Virtual de México</a:t>
            </a:r>
            <a:endParaRPr lang="es-ES_tradnl" sz="11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Link: </a:t>
            </a:r>
            <a:r>
              <a:rPr lang="es-MX" sz="1100" dirty="0">
                <a:solidFill>
                  <a:srgbClr val="1155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Bibliotecavirtualdemexico.cultura.gob.mx</a:t>
            </a:r>
            <a:endParaRPr lang="es-ES_tradnl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Literatura gratuita (Proyecto Gutenberg)</a:t>
            </a:r>
            <a:endParaRPr lang="es-ES_tradnl" sz="11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Link:</a:t>
            </a:r>
            <a:r>
              <a:rPr lang="es-MX" sz="1100" u="sng" dirty="0">
                <a:solidFill>
                  <a:srgbClr val="1155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MX" sz="1100" dirty="0">
                <a:solidFill>
                  <a:srgbClr val="1155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https://dev.gutenberg.org/</a:t>
            </a:r>
            <a:endParaRPr lang="es-ES_tradnl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Link:</a:t>
            </a:r>
            <a:r>
              <a:rPr lang="es-MX" sz="1100" u="sng" dirty="0">
                <a:solidFill>
                  <a:srgbClr val="1155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 </a:t>
            </a:r>
            <a:r>
              <a:rPr lang="es-MX" sz="1100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7"/>
              </a:rPr>
              <a:t>http://www.libroteca.net/Buscador-de-libros.asp</a:t>
            </a:r>
            <a:endParaRPr lang="es-ES_tradnl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78823" y="1628736"/>
            <a:ext cx="316316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Biblioteca </a:t>
            </a:r>
            <a:r>
              <a:rPr lang="es-ES" sz="11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mundial</a:t>
            </a:r>
            <a:endParaRPr lang="es-ES_tradnl" sz="11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ES" sz="11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Link</a:t>
            </a: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MX" sz="1100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https://www.wdl.org/es/</a:t>
            </a:r>
            <a:endParaRPr lang="es-ES_tradnl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Biblioteca digital Europea</a:t>
            </a:r>
            <a:endParaRPr lang="es-ES_tradnl" sz="11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Link: </a:t>
            </a:r>
            <a:r>
              <a:rPr lang="es-MX" sz="1100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https://www.europeana.eu/en</a:t>
            </a:r>
            <a:endParaRPr lang="es-ES_tradnl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 de revistas</a:t>
            </a:r>
            <a:endParaRPr lang="es-ES_tradnl" sz="11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Link: </a:t>
            </a:r>
            <a:r>
              <a:rPr lang="es-MX" sz="1100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9"/>
              </a:rPr>
              <a:t>https://www.redalyc.org/home.oa</a:t>
            </a:r>
            <a:endParaRPr lang="es-ES_tradnl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Biblioteca virtual de Miguel de Cervantes</a:t>
            </a:r>
            <a:endParaRPr lang="es-ES_tradnl" sz="11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Link: </a:t>
            </a:r>
            <a:r>
              <a:rPr lang="es-MX" sz="1100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0"/>
              </a:rPr>
              <a:t>www.cervantesvirtual.com/</a:t>
            </a:r>
            <a:endParaRPr lang="es-ES_tradnl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Biblioteca Americana</a:t>
            </a:r>
            <a:endParaRPr lang="es-ES_tradnl" sz="11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MX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Link:</a:t>
            </a:r>
            <a:r>
              <a:rPr lang="es-MX" sz="1100" dirty="0" err="1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1"/>
              </a:rPr>
              <a:t>http</a:t>
            </a:r>
            <a:r>
              <a:rPr lang="es-MX" sz="1100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1"/>
              </a:rPr>
              <a:t>://www.cervantesvirtual.com/portales/biblioteca_americana/</a:t>
            </a:r>
            <a:endParaRPr lang="es-ES_tradnl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Biblioteca Joan </a:t>
            </a:r>
            <a:r>
              <a:rPr lang="es-MX" sz="1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Lluis</a:t>
            </a:r>
            <a:r>
              <a:rPr lang="es-MX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MX" sz="1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Víves</a:t>
            </a:r>
            <a:endParaRPr lang="es-ES_tradnl" sz="11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Link: </a:t>
            </a:r>
            <a:r>
              <a:rPr lang="es-MX" sz="1100" dirty="0">
                <a:solidFill>
                  <a:srgbClr val="1155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2"/>
              </a:rPr>
              <a:t>luisvives.com/?_</a:t>
            </a:r>
            <a:r>
              <a:rPr lang="es-MX" sz="1100" dirty="0" err="1">
                <a:solidFill>
                  <a:srgbClr val="1155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2"/>
              </a:rPr>
              <a:t>ga</a:t>
            </a:r>
            <a:r>
              <a:rPr lang="es-MX" sz="1100" dirty="0">
                <a:solidFill>
                  <a:srgbClr val="1155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2"/>
              </a:rPr>
              <a:t>=2.136459760.1915604510.1591728987-1228276858.1591728987</a:t>
            </a:r>
            <a:endParaRPr lang="es-ES_tradnl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Biblioteca das Letras Galegas</a:t>
            </a:r>
            <a:endParaRPr lang="es-ES_tradnl" sz="11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Link: </a:t>
            </a:r>
            <a:r>
              <a:rPr lang="es-MX" sz="1100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3"/>
              </a:rPr>
              <a:t>http://www.letrasgalegas.org/?_ga=2.203108561.1915604510.1591728987-1228276858.1591728987</a:t>
            </a:r>
            <a:endParaRPr lang="es-ES_tradnl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Biblioteca de Signos</a:t>
            </a:r>
            <a:endParaRPr lang="es-ES_tradnl" sz="11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Link: </a:t>
            </a:r>
            <a:r>
              <a:rPr lang="es-MX" sz="1100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4"/>
              </a:rPr>
              <a:t>http://www.cervantesvirtual.com/seccion/signos/</a:t>
            </a: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s-ES_tradnl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77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110345" y="413759"/>
            <a:ext cx="4010891" cy="499318"/>
          </a:xfrm>
        </p:spPr>
        <p:txBody>
          <a:bodyPr/>
          <a:lstStyle/>
          <a:p>
            <a:r>
              <a:rPr lang="es-MX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 Acervo General</a:t>
            </a:r>
            <a:endParaRPr lang="es-ES_trad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29139" y="1165884"/>
            <a:ext cx="5611300" cy="582034"/>
          </a:xfrm>
        </p:spPr>
        <p:txBody>
          <a:bodyPr>
            <a:noAutofit/>
          </a:bodyPr>
          <a:lstStyle/>
          <a:p>
            <a:pPr algn="just"/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En los estantes se indica el número de pasillo y la clasificación por área de conocimiento.</a:t>
            </a:r>
          </a:p>
          <a:p>
            <a:pPr algn="just"/>
            <a:endParaRPr lang="es-ES_tradnl" sz="2800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2195736" y="44624"/>
            <a:ext cx="4752528" cy="7382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MX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2 Marcador de texto"/>
          <p:cNvSpPr txBox="1">
            <a:spLocks/>
          </p:cNvSpPr>
          <p:nvPr/>
        </p:nvSpPr>
        <p:spPr>
          <a:xfrm>
            <a:off x="1052945" y="6135580"/>
            <a:ext cx="6134086" cy="3899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Servicio  de  estantería abierta con 31,561 ejemplares.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079" y="2017256"/>
            <a:ext cx="4717472" cy="3724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440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texto"/>
          <p:cNvSpPr txBox="1">
            <a:spLocks/>
          </p:cNvSpPr>
          <p:nvPr/>
        </p:nvSpPr>
        <p:spPr>
          <a:xfrm>
            <a:off x="790653" y="1737290"/>
            <a:ext cx="3960440" cy="323649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Diccionarios  de información general, de idiomas: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Español, inglés, francés y  </a:t>
            </a:r>
            <a:r>
              <a:rPr lang="es-MX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Hñähñü</a:t>
            </a: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 Léxicos especializados para programas educativos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Enciclopedias.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Textos culinarios.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Sólo consulta en sala.</a:t>
            </a:r>
          </a:p>
          <a:p>
            <a:pPr>
              <a:buFont typeface="Wingdings" panose="05000000000000000000" pitchFamily="2" charset="2"/>
              <a:buChar char="§"/>
            </a:pPr>
            <a:endParaRPr lang="es-MX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E:\mari\DSC085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91302">
            <a:off x="5237063" y="1662259"/>
            <a:ext cx="3290886" cy="3492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ángulo 3"/>
          <p:cNvSpPr/>
          <p:nvPr/>
        </p:nvSpPr>
        <p:spPr>
          <a:xfrm>
            <a:off x="330615" y="457257"/>
            <a:ext cx="5418471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Obras de consulta disponibles</a:t>
            </a:r>
            <a:endParaRPr lang="es-ES_tradnl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29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 txBox="1">
            <a:spLocks/>
          </p:cNvSpPr>
          <p:nvPr/>
        </p:nvSpPr>
        <p:spPr>
          <a:xfrm>
            <a:off x="1619672" y="287908"/>
            <a:ext cx="5867400" cy="620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Colecciones</a:t>
            </a:r>
            <a:endParaRPr lang="es-MX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E:\mari\DSC084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406" y="1576383"/>
            <a:ext cx="2047771" cy="16410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Picture 2" descr="E:\mari\DSC085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66073" y="3644724"/>
            <a:ext cx="2078973" cy="155923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3" descr="E:\mari\DSC084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38" y="3783274"/>
            <a:ext cx="2047771" cy="14941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Picture 2" descr="E:\mari\DSC084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619427" y="1146040"/>
            <a:ext cx="1651737" cy="21318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Rectángulo 9"/>
          <p:cNvSpPr/>
          <p:nvPr/>
        </p:nvSpPr>
        <p:spPr>
          <a:xfrm>
            <a:off x="3754581" y="1413166"/>
            <a:ext cx="1648691" cy="4713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2 Marcador de texto"/>
          <p:cNvSpPr txBox="1">
            <a:spLocks/>
          </p:cNvSpPr>
          <p:nvPr/>
        </p:nvSpPr>
        <p:spPr>
          <a:xfrm>
            <a:off x="3377016" y="1347325"/>
            <a:ext cx="2122084" cy="47409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Nuestra biblioteca tiene varias colecciones:</a:t>
            </a:r>
          </a:p>
          <a:p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Audiovisual: discos compactos  académicos y de idiomas, videos.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Ciencia para todos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INEGI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Hidalgo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Publicaciones oficiales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SEMARNAT</a:t>
            </a:r>
          </a:p>
        </p:txBody>
      </p:sp>
    </p:spTree>
    <p:extLst>
      <p:ext uri="{BB962C8B-B14F-4D97-AF65-F5344CB8AC3E}">
        <p14:creationId xmlns:p14="http://schemas.microsoft.com/office/powerpoint/2010/main" val="228384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texto"/>
          <p:cNvSpPr txBox="1">
            <a:spLocks/>
          </p:cNvSpPr>
          <p:nvPr/>
        </p:nvSpPr>
        <p:spPr>
          <a:xfrm>
            <a:off x="4581847" y="1506116"/>
            <a:ext cx="4104953" cy="43739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Wingdings" panose="05000000000000000000" pitchFamily="2" charset="2"/>
              <a:buChar char="§"/>
            </a:pPr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Tenemos contenidos  especializados para los programas educativos</a:t>
            </a:r>
          </a:p>
          <a:p>
            <a:pPr algn="l"/>
            <a:endParaRPr lang="es-MX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Está integrada con periódicos y revistas, en soportes impresos o electrónicos.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endParaRPr lang="es-MX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Te ofrecemos la información de los  diarios impresos: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endParaRPr lang="es-MX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De circulación nacional: El Universal 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endParaRPr lang="es-MX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Divulgación estatal: Criterio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es-MX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2 Título"/>
          <p:cNvSpPr txBox="1">
            <a:spLocks/>
          </p:cNvSpPr>
          <p:nvPr/>
        </p:nvSpPr>
        <p:spPr>
          <a:xfrm>
            <a:off x="4220875" y="315619"/>
            <a:ext cx="3168352" cy="6206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Hemeroteca</a:t>
            </a:r>
            <a:endParaRPr 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11 Imagen" descr="C:\Documents and Settings\lums541126\Escritorio\BIBLIOTECA 1\fotos BIBLIO\IMG00660-20110203-1718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520905" y="3990111"/>
            <a:ext cx="1769610" cy="17891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13 Rectángulo"/>
          <p:cNvSpPr/>
          <p:nvPr/>
        </p:nvSpPr>
        <p:spPr>
          <a:xfrm>
            <a:off x="2832100" y="1064930"/>
            <a:ext cx="58547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Encontrarás 6,223 revistas especializadas y de información general.</a:t>
            </a:r>
          </a:p>
        </p:txBody>
      </p:sp>
      <p:pic>
        <p:nvPicPr>
          <p:cNvPr id="6" name="Marcador de contenido 5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283" y="1624323"/>
            <a:ext cx="1925021" cy="18808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138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04273" y="453776"/>
            <a:ext cx="6184285" cy="557602"/>
          </a:xfrm>
        </p:spPr>
        <p:txBody>
          <a:bodyPr>
            <a:normAutofit/>
          </a:bodyPr>
          <a:lstStyle/>
          <a:p>
            <a:pPr algn="ctr"/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Ubicación</a:t>
            </a:r>
          </a:p>
        </p:txBody>
      </p:sp>
      <p:pic>
        <p:nvPicPr>
          <p:cNvPr id="4" name="11 Imagen" descr="C:\Documents and Settings\lums541126\Escritorio\BIBLIOTECA 1\IMG00671-20110204-1602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593471" y="1163783"/>
            <a:ext cx="5922758" cy="3573986"/>
          </a:xfrm>
          <a:prstGeom prst="rect">
            <a:avLst/>
          </a:prstGeom>
          <a:noFill/>
          <a:ln w="2857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5" name="Rectángulo 4"/>
          <p:cNvSpPr/>
          <p:nvPr/>
        </p:nvSpPr>
        <p:spPr>
          <a:xfrm>
            <a:off x="4061138" y="4779334"/>
            <a:ext cx="4572000" cy="134139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0980" marR="220980" indent="0" algn="r">
              <a:lnSpc>
                <a:spcPct val="119000"/>
              </a:lnSpc>
              <a:spcBef>
                <a:spcPts val="195"/>
              </a:spcBef>
              <a:spcAft>
                <a:spcPts val="600"/>
              </a:spcAft>
            </a:pPr>
            <a:r>
              <a:rPr lang="es-ES" sz="1600" b="1" kern="1400" dirty="0">
                <a:solidFill>
                  <a:srgbClr val="3634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 encontramos en el edificio “a”, en la parte central del Campus Universitario. </a:t>
            </a:r>
            <a:endParaRPr lang="es-ES" sz="1600" b="1" kern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19000"/>
              </a:lnSpc>
              <a:spcAft>
                <a:spcPts val="600"/>
              </a:spcAft>
            </a:pPr>
            <a:r>
              <a:rPr lang="es-ES" sz="1600" b="1" kern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6956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Título"/>
          <p:cNvSpPr txBox="1">
            <a:spLocks/>
          </p:cNvSpPr>
          <p:nvPr/>
        </p:nvSpPr>
        <p:spPr>
          <a:xfrm>
            <a:off x="2353963" y="678510"/>
            <a:ext cx="5867400" cy="62068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Recursos de información</a:t>
            </a:r>
          </a:p>
        </p:txBody>
      </p:sp>
      <p:sp>
        <p:nvSpPr>
          <p:cNvPr id="4" name="9 Rectángulo"/>
          <p:cNvSpPr/>
          <p:nvPr/>
        </p:nvSpPr>
        <p:spPr>
          <a:xfrm flipH="1">
            <a:off x="2353963" y="1698113"/>
            <a:ext cx="3152087" cy="344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Colecciones:</a:t>
            </a:r>
          </a:p>
          <a:p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Memorias de estadía de las generaciones  TSU. e Ingeniería,  y Licencia Profesional.</a:t>
            </a:r>
          </a:p>
          <a:p>
            <a:pPr algn="just">
              <a:spcBef>
                <a:spcPct val="20000"/>
              </a:spcBef>
            </a:pPr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Consulta de manera digital las memorias en la intranet institucional 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http://intranet.utvm.edu.mx/biblioteca/memorias.phpapartado 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biblioteca.</a:t>
            </a:r>
          </a:p>
        </p:txBody>
      </p:sp>
      <p:pic>
        <p:nvPicPr>
          <p:cNvPr id="5" name="11 Imagen" descr="C:\Documents and Settings\lums541126\Escritorio\BIBLIOTECA 1\IMG00664-20110204-154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596" y="1856509"/>
            <a:ext cx="2036622" cy="17041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12 Imagen" descr="C:\Documents and Settings\lums541126\Escritorio\BIBLIOTECA 1\fotos BIBLIO\IMG00654-20110203-17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0581" y="4050800"/>
            <a:ext cx="2180782" cy="16157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6568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Título"/>
          <p:cNvSpPr txBox="1">
            <a:spLocks/>
          </p:cNvSpPr>
          <p:nvPr/>
        </p:nvSpPr>
        <p:spPr>
          <a:xfrm>
            <a:off x="1021754" y="709318"/>
            <a:ext cx="5867400" cy="6206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Página Web de la Biblioteca</a:t>
            </a:r>
          </a:p>
        </p:txBody>
      </p:sp>
      <p:pic>
        <p:nvPicPr>
          <p:cNvPr id="3" name="Marcador de contenido 3"/>
          <p:cNvPicPr>
            <a:picLocks noChangeAspect="1"/>
          </p:cNvPicPr>
          <p:nvPr/>
        </p:nvPicPr>
        <p:blipFill rotWithShape="1">
          <a:blip r:embed="rId2"/>
          <a:srcRect l="4658" t="3302" r="9291" b="7011"/>
          <a:stretch/>
        </p:blipFill>
        <p:spPr>
          <a:xfrm>
            <a:off x="914400" y="1654404"/>
            <a:ext cx="6148269" cy="4552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2000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Título"/>
          <p:cNvSpPr txBox="1">
            <a:spLocks/>
          </p:cNvSpPr>
          <p:nvPr/>
        </p:nvSpPr>
        <p:spPr>
          <a:xfrm>
            <a:off x="4017818" y="792443"/>
            <a:ext cx="2859654" cy="4902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Otros servicios</a:t>
            </a:r>
            <a:endParaRPr lang="es-MX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 txBox="1">
            <a:spLocks/>
          </p:cNvSpPr>
          <p:nvPr/>
        </p:nvSpPr>
        <p:spPr>
          <a:xfrm>
            <a:off x="6230340" y="1925602"/>
            <a:ext cx="2553442" cy="296389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s-MX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Fotocopiado, cobro en monedero electrónico.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s-MX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Eventos culturales y exposiciones en el lobby de la biblioteca.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s-MX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Visitas guiadas del Departamento.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Guarda-objetos.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s-MX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Consulta interna para visitantes.</a:t>
            </a:r>
          </a:p>
        </p:txBody>
      </p:sp>
      <p:pic>
        <p:nvPicPr>
          <p:cNvPr id="4" name="Marcador de contenido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503" y="1684302"/>
            <a:ext cx="3771374" cy="3452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6138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Título"/>
          <p:cNvSpPr txBox="1">
            <a:spLocks/>
          </p:cNvSpPr>
          <p:nvPr/>
        </p:nvSpPr>
        <p:spPr>
          <a:xfrm>
            <a:off x="1720444" y="473791"/>
            <a:ext cx="5867400" cy="620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Horarios de servicio</a:t>
            </a:r>
            <a:endParaRPr lang="es-MX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 flipH="1">
            <a:off x="1720444" y="5582455"/>
            <a:ext cx="5988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Lunes a viernes: 8:00 a 19:00 </a:t>
            </a:r>
            <a:r>
              <a:rPr lang="es-E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Hrs</a:t>
            </a:r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>
              <a:buFontTx/>
              <a:buNone/>
            </a:pPr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Sábados: 9:00 a 13:00 Hrs.   </a:t>
            </a:r>
          </a:p>
        </p:txBody>
      </p:sp>
      <p:pic>
        <p:nvPicPr>
          <p:cNvPr id="6" name="Imagen 3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152" t="11766" r="3152" b="4832"/>
          <a:stretch/>
        </p:blipFill>
        <p:spPr>
          <a:xfrm>
            <a:off x="1569151" y="1856510"/>
            <a:ext cx="5737809" cy="33455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6300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Título"/>
          <p:cNvSpPr txBox="1">
            <a:spLocks/>
          </p:cNvSpPr>
          <p:nvPr/>
        </p:nvSpPr>
        <p:spPr>
          <a:xfrm>
            <a:off x="995704" y="647119"/>
            <a:ext cx="5867400" cy="6206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Recomendaciones</a:t>
            </a:r>
            <a:endParaRPr lang="es-MX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 txBox="1">
            <a:spLocks/>
          </p:cNvSpPr>
          <p:nvPr/>
        </p:nvSpPr>
        <p:spPr>
          <a:xfrm>
            <a:off x="1222831" y="1692602"/>
            <a:ext cx="2341419" cy="16538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419600" y="4696627"/>
            <a:ext cx="26323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Acude sólo con tu material de trabajo y objetos de valor.</a:t>
            </a:r>
          </a:p>
        </p:txBody>
      </p:sp>
      <p:pic>
        <p:nvPicPr>
          <p:cNvPr id="5" name="5 Imagen" descr="E:\BIBLIOTECA 1\IMG00673-20110204-16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678" y="4136441"/>
            <a:ext cx="3071726" cy="213264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152" y="1672234"/>
            <a:ext cx="2618812" cy="205978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7" name="Rectángulo 6"/>
          <p:cNvSpPr/>
          <p:nvPr/>
        </p:nvSpPr>
        <p:spPr>
          <a:xfrm>
            <a:off x="994231" y="2261040"/>
            <a:ext cx="2798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Lee los lineamientos ubicados en el área de circulación.</a:t>
            </a:r>
          </a:p>
        </p:txBody>
      </p:sp>
    </p:spTree>
    <p:extLst>
      <p:ext uri="{BB962C8B-B14F-4D97-AF65-F5344CB8AC3E}">
        <p14:creationId xmlns:p14="http://schemas.microsoft.com/office/powerpoint/2010/main" val="337637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61772" y="584199"/>
            <a:ext cx="5717628" cy="655745"/>
          </a:xfrm>
        </p:spPr>
        <p:txBody>
          <a:bodyPr>
            <a:normAutofit/>
          </a:bodyPr>
          <a:lstStyle/>
          <a:p>
            <a:r>
              <a:rPr lang="es-MX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¡Gracias por su atención !</a:t>
            </a:r>
            <a:endParaRPr lang="es-ES_tradn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8 CuadroTexto"/>
          <p:cNvSpPr txBox="1"/>
          <p:nvPr/>
        </p:nvSpPr>
        <p:spPr>
          <a:xfrm>
            <a:off x="2055680" y="1831846"/>
            <a:ext cx="5417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Estamos a sus órdenes.</a:t>
            </a:r>
          </a:p>
        </p:txBody>
      </p:sp>
      <p:sp>
        <p:nvSpPr>
          <p:cNvPr id="5" name="9 CuadroTexto"/>
          <p:cNvSpPr txBox="1"/>
          <p:nvPr/>
        </p:nvSpPr>
        <p:spPr>
          <a:xfrm>
            <a:off x="1132207" y="5536914"/>
            <a:ext cx="66967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/>
              <a:t>Mtra. Martha Gpe. Amador Lara.</a:t>
            </a:r>
          </a:p>
          <a:p>
            <a:pPr algn="ctr"/>
            <a:r>
              <a:rPr lang="es-ES" sz="1600" b="1" dirty="0"/>
              <a:t>Jefa del Depto. de Servicios Bibliotecarios</a:t>
            </a:r>
          </a:p>
          <a:p>
            <a:pPr algn="ctr"/>
            <a:r>
              <a:rPr lang="es-ES" sz="1600" b="1" dirty="0"/>
              <a:t>Mail: serviciosbibliotecarios@utvm.edu.mx</a:t>
            </a:r>
          </a:p>
          <a:p>
            <a:pPr algn="ctr"/>
            <a:r>
              <a:rPr lang="es-ES" sz="1600" b="1" dirty="0"/>
              <a:t>Tel. 017597232789 ext. 9310</a:t>
            </a:r>
          </a:p>
        </p:txBody>
      </p:sp>
      <p:pic>
        <p:nvPicPr>
          <p:cNvPr id="6" name="Imagen 2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9" r="3750"/>
          <a:stretch/>
        </p:blipFill>
        <p:spPr>
          <a:xfrm>
            <a:off x="1953493" y="2281219"/>
            <a:ext cx="5583380" cy="272628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133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320145" y="734296"/>
            <a:ext cx="3172691" cy="475816"/>
          </a:xfrm>
        </p:spPr>
        <p:txBody>
          <a:bodyPr>
            <a:normAutofit/>
          </a:bodyPr>
          <a:lstStyle/>
          <a:p>
            <a:r>
              <a:rPr lang="es-MX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Instalaciones</a:t>
            </a:r>
            <a:endParaRPr lang="es-ES_tradn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2 Marcador de texto"/>
          <p:cNvSpPr>
            <a:spLocks noGrp="1"/>
          </p:cNvSpPr>
          <p:nvPr>
            <p:ph type="subTitle" idx="1"/>
          </p:nvPr>
        </p:nvSpPr>
        <p:spPr>
          <a:xfrm>
            <a:off x="2286000" y="1426873"/>
            <a:ext cx="6206836" cy="1655762"/>
          </a:xfrm>
        </p:spPr>
        <p:txBody>
          <a:bodyPr>
            <a:noAutofit/>
          </a:bodyPr>
          <a:lstStyle/>
          <a:p>
            <a:pPr algn="ctr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La  biblioteca cuenta para ti con:</a:t>
            </a:r>
          </a:p>
          <a:p>
            <a:pPr algn="ctr"/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Una Amplia sala de lectura.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21 módulos de estudio individuales.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Una aula con 30 computadoras  para   consultas con servicio de Internet inalámbrico en la periferia de la biblioteca.</a:t>
            </a:r>
          </a:p>
          <a:p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Marcador de contenido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45" y="4211777"/>
            <a:ext cx="2026254" cy="14309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C:\Documents and Settings\lums541126\Escritorio\BIBLIOTECA\fotos BIBLIO\DSC0637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rot="10800000" flipV="1">
            <a:off x="6488102" y="4267198"/>
            <a:ext cx="2007161" cy="14174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5 Imagen" descr="C:\Documents and Settings\lums541126\Escritorio\BIBLIOTECA 1\IMG00677-20110204-1606.jpg"/>
          <p:cNvPicPr/>
          <p:nvPr/>
        </p:nvPicPr>
        <p:blipFill rotWithShape="1">
          <a:blip r:embed="rId4" cstate="print"/>
          <a:srcRect l="13512"/>
          <a:stretch/>
        </p:blipFill>
        <p:spPr bwMode="auto">
          <a:xfrm>
            <a:off x="4456477" y="4253342"/>
            <a:ext cx="1888903" cy="14309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6035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 rot="16200000">
            <a:off x="-917027" y="3090040"/>
            <a:ext cx="3828393" cy="440943"/>
          </a:xfrm>
        </p:spPr>
        <p:txBody>
          <a:bodyPr>
            <a:normAutofit/>
          </a:bodyPr>
          <a:lstStyle/>
          <a:p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Atención del personal </a:t>
            </a:r>
            <a:endParaRPr lang="es-ES_tradn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2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655"/>
          <a:stretch/>
        </p:blipFill>
        <p:spPr>
          <a:xfrm>
            <a:off x="2629604" y="4172931"/>
            <a:ext cx="1562490" cy="1198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3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914"/>
          <a:stretch/>
        </p:blipFill>
        <p:spPr>
          <a:xfrm>
            <a:off x="4618943" y="2263339"/>
            <a:ext cx="1585118" cy="12213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3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02"/>
          <a:stretch/>
        </p:blipFill>
        <p:spPr>
          <a:xfrm>
            <a:off x="6644786" y="4121558"/>
            <a:ext cx="1547466" cy="1208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3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" r="7830"/>
          <a:stretch/>
        </p:blipFill>
        <p:spPr>
          <a:xfrm>
            <a:off x="4724329" y="4158193"/>
            <a:ext cx="1463041" cy="11881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" descr="Avatar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10635" y="514003"/>
            <a:ext cx="1201734" cy="12707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4" descr="Avatar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038" y="2269885"/>
            <a:ext cx="1290214" cy="1191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ángulo 5"/>
          <p:cNvSpPr/>
          <p:nvPr/>
        </p:nvSpPr>
        <p:spPr>
          <a:xfrm>
            <a:off x="3999123" y="1809253"/>
            <a:ext cx="28247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9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Mtra. Ma</a:t>
            </a:r>
            <a:r>
              <a:rPr lang="es-ES" sz="900" b="1" spc="15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s-ES" sz="9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 Guadalupe Amador Lara   </a:t>
            </a:r>
            <a:endParaRPr lang="es-ES_tradnl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Jefa del Dep</a:t>
            </a:r>
            <a:r>
              <a:rPr lang="es-ES" sz="900" spc="-2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artamento </a:t>
            </a:r>
            <a:r>
              <a:rPr lang="es-E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Servicios Bibliotecarios.</a:t>
            </a:r>
            <a:endParaRPr lang="es-ES_tradnl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499640" y="3493519"/>
            <a:ext cx="196734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9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Lic. Ma. del Socor</a:t>
            </a:r>
            <a:r>
              <a:rPr lang="es-ES" sz="900" b="1" spc="-1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s-ES" sz="9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Josefina </a:t>
            </a:r>
            <a:r>
              <a:rPr lang="es-ES" sz="900" b="1" spc="-5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s-ES" sz="9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una Márquez</a:t>
            </a:r>
            <a:r>
              <a:rPr lang="es-E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S_tradnl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900" spc="-15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s-E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esponsable del Área de </a:t>
            </a:r>
            <a:r>
              <a:rPr lang="es-ES" sz="900" spc="-15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s-E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s-ES" sz="900" spc="-1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s-E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erencia.</a:t>
            </a:r>
            <a:endParaRPr lang="es-ES_tradnl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4541508" y="5396468"/>
            <a:ext cx="177861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9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Téc</a:t>
            </a:r>
            <a:r>
              <a:rPr lang="es-ES" sz="9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Leodegaría Ramírez Martínez </a:t>
            </a:r>
            <a:endParaRPr lang="es-ES_tradnl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900" spc="-15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s-E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esponsable del Área de P</a:t>
            </a:r>
            <a:r>
              <a:rPr lang="es-ES" sz="900" spc="-1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s-E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ocesos Físicos, Técnicos y Coordinadora de la Biblioteca Digital.</a:t>
            </a:r>
            <a:endParaRPr lang="es-ES_tradnl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2333060" y="5409916"/>
            <a:ext cx="214979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9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L.C. Juan Manuel Martín Macario</a:t>
            </a:r>
            <a:endParaRPr lang="es-ES_tradnl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Responsable de Procesos Físicos, Técnicos de Hemeroteca y Archivo Gubernamental.</a:t>
            </a:r>
            <a:endParaRPr lang="es-ES_tradnl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6593874" y="3512106"/>
            <a:ext cx="191678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9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T.S.U. Eric Silis </a:t>
            </a:r>
            <a:r>
              <a:rPr lang="es-ES" sz="9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Muthe</a:t>
            </a:r>
            <a:endParaRPr lang="es-ES_tradnl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900" spc="-15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Coordinador</a:t>
            </a:r>
            <a:r>
              <a:rPr lang="es-E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del Área de Préstamos, Devoluciones, Apoyo Técnico.</a:t>
            </a:r>
            <a:endParaRPr lang="es-ES_tradnl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6375548" y="5382754"/>
            <a:ext cx="2014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9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Téc</a:t>
            </a:r>
            <a:r>
              <a:rPr lang="es-ES" sz="9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Itzel Jazmín Alcántara </a:t>
            </a:r>
            <a:r>
              <a:rPr lang="es-ES" sz="900" b="1" spc="-15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s-ES" sz="9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alma </a:t>
            </a:r>
            <a:endParaRPr lang="es-ES_tradnl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Responsable de </a:t>
            </a:r>
            <a:r>
              <a:rPr lang="es-ES" sz="9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Préstamos, Devoluciones, </a:t>
            </a:r>
            <a:r>
              <a:rPr lang="es-E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Apoyo Técnico y Guarda-Objetos. </a:t>
            </a:r>
            <a:endParaRPr lang="es-ES_tradnl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Imagen 3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1" b="28941"/>
          <a:stretch/>
        </p:blipFill>
        <p:spPr>
          <a:xfrm>
            <a:off x="2629604" y="2263339"/>
            <a:ext cx="1317786" cy="1300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Rectángulo 34"/>
          <p:cNvSpPr/>
          <p:nvPr/>
        </p:nvSpPr>
        <p:spPr>
          <a:xfrm>
            <a:off x="2296944" y="3613727"/>
            <a:ext cx="195232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9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Mtra. Marisol Vázquez de la Concha</a:t>
            </a:r>
            <a:endParaRPr lang="es-ES_tradnl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Coordinador del Área de Préstamos, Devoluciones, Apoyo Técnico. </a:t>
            </a:r>
            <a:endParaRPr lang="es-ES_tradnl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02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30" grpId="0"/>
      <p:bldP spid="31" grpId="0"/>
      <p:bldP spid="32" grpId="0"/>
      <p:bldP spid="33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524917" y="1746750"/>
            <a:ext cx="3255155" cy="4713533"/>
            <a:chOff x="524917" y="1551544"/>
            <a:chExt cx="3255155" cy="4713533"/>
          </a:xfrm>
        </p:grpSpPr>
        <p:pic>
          <p:nvPicPr>
            <p:cNvPr id="3" name="Imagen 10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275" y="4499947"/>
              <a:ext cx="1616251" cy="127292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5" name="Imagen 8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917" y="3011256"/>
              <a:ext cx="1664969" cy="127731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" name="Imagen 3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2155042" y="2038976"/>
              <a:ext cx="1499318" cy="127347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" name="Imagen 11"/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917" y="1551544"/>
              <a:ext cx="1547664" cy="127731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" name="Imagen 5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39" y="3525675"/>
              <a:ext cx="1463865" cy="127046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" name="Imagen 9"/>
            <p:cNvPicPr>
              <a:picLocks noChangeAspect="1"/>
            </p:cNvPicPr>
            <p:nvPr/>
          </p:nvPicPr>
          <p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8325" y="4987767"/>
              <a:ext cx="1601747" cy="127731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1" name="Título 1"/>
          <p:cNvSpPr txBox="1">
            <a:spLocks/>
          </p:cNvSpPr>
          <p:nvPr/>
        </p:nvSpPr>
        <p:spPr>
          <a:xfrm>
            <a:off x="3133618" y="558866"/>
            <a:ext cx="5402280" cy="62119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Nuestro objetivo</a:t>
            </a:r>
            <a:endParaRPr lang="es-ES_tradnl" sz="2800" dirty="0"/>
          </a:p>
        </p:txBody>
      </p:sp>
      <p:grpSp>
        <p:nvGrpSpPr>
          <p:cNvPr id="14" name="Grupo 13"/>
          <p:cNvGrpSpPr/>
          <p:nvPr/>
        </p:nvGrpSpPr>
        <p:grpSpPr>
          <a:xfrm>
            <a:off x="4324696" y="1642940"/>
            <a:ext cx="3732973" cy="3698128"/>
            <a:chOff x="4324696" y="1642940"/>
            <a:chExt cx="3732973" cy="3698128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xmlns="" id="{2CBF662F-A198-4AD3-8EBC-0EC9A52B2994}"/>
                </a:ext>
              </a:extLst>
            </p:cNvPr>
            <p:cNvSpPr/>
            <p:nvPr/>
          </p:nvSpPr>
          <p:spPr>
            <a:xfrm flipH="1">
              <a:off x="4324696" y="1642940"/>
              <a:ext cx="3615668" cy="3348410"/>
            </a:xfrm>
            <a:prstGeom prst="rect">
              <a:avLst/>
            </a:prstGeom>
            <a:noFill/>
            <a:ln w="127000">
              <a:solidFill>
                <a:srgbClr val="2F3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dirty="0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xmlns="" id="{B601E3FC-2016-4085-9A4B-A172702EAAE1}"/>
                </a:ext>
              </a:extLst>
            </p:cNvPr>
            <p:cNvSpPr/>
            <p:nvPr/>
          </p:nvSpPr>
          <p:spPr>
            <a:xfrm flipH="1">
              <a:off x="4595894" y="2100693"/>
              <a:ext cx="3461775" cy="3240375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s-ES" dirty="0"/>
                <a:t>2</a:t>
              </a:r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r>
                <a:rPr lang="es-ES" dirty="0"/>
                <a:t>+</a:t>
              </a:r>
            </a:p>
            <a:p>
              <a:pPr algn="ctr" rtl="0"/>
              <a:endParaRPr lang="es-ES" dirty="0"/>
            </a:p>
          </p:txBody>
        </p:sp>
      </p:grpSp>
      <p:sp>
        <p:nvSpPr>
          <p:cNvPr id="10" name="TextBox 2"/>
          <p:cNvSpPr txBox="1">
            <a:spLocks/>
          </p:cNvSpPr>
          <p:nvPr/>
        </p:nvSpPr>
        <p:spPr>
          <a:xfrm>
            <a:off x="4828854" y="2100692"/>
            <a:ext cx="3228815" cy="29952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Brindar información oportuna, veraz  y actualizada de utilidad para toda la Comunidad Universitaria.</a:t>
            </a:r>
          </a:p>
          <a:p>
            <a:endParaRPr lang="es-ES" sz="19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6677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534195" y="404949"/>
            <a:ext cx="5780314" cy="479380"/>
          </a:xfrm>
        </p:spPr>
        <p:txBody>
          <a:bodyPr>
            <a:noAutofit/>
          </a:bodyPr>
          <a:lstStyle/>
          <a:p>
            <a:r>
              <a:rPr lang="es-MX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Ejes de acción</a:t>
            </a:r>
            <a:endParaRPr lang="es-ES_tradn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34194" y="1260141"/>
            <a:ext cx="6012906" cy="4390922"/>
          </a:xfrm>
        </p:spPr>
        <p:txBody>
          <a:bodyPr>
            <a:noAutofit/>
          </a:bodyPr>
          <a:lstStyle/>
          <a:p>
            <a:pPr marL="342900" lvl="0" indent="-342900" algn="just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En conjunto con el personal de los servicios bibliotecarios satisfacer las necesidades de información física y digital de los usuarios de la biblioteca.</a:t>
            </a:r>
            <a:endParaRPr lang="es-ES_tradn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Ofrecer servicios de calidad.</a:t>
            </a:r>
            <a:endParaRPr lang="es-ES_tradn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Proporcionar las herramientas necesarias para que los usuarios encuentren la </a:t>
            </a:r>
            <a:r>
              <a:rPr lang="es-MX" sz="1600" b="1">
                <a:latin typeface="Arial" panose="020B0604020202020204" pitchFamily="34" charset="0"/>
                <a:cs typeface="Arial" panose="020B0604020202020204" pitchFamily="34" charset="0"/>
              </a:rPr>
              <a:t>información requerida.</a:t>
            </a:r>
            <a:endParaRPr lang="es-ES_tradn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Capacitación en la búsqueda de información especializada.</a:t>
            </a:r>
            <a:endParaRPr lang="es-ES_tradn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Capacitación en los procesos operativos de la biblioteca.</a:t>
            </a:r>
            <a:endParaRPr lang="es-ES_tradn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Dar a conocer la normatividad que rigen a la biblioteca.</a:t>
            </a:r>
            <a:endParaRPr lang="es-ES_tradn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Mostrar las instalaciones.</a:t>
            </a:r>
            <a:endParaRPr lang="es-ES_tradn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55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Nuestros servicios</a:t>
            </a:r>
            <a:endParaRPr lang="es-ES_tradn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2"/>
          <p:cNvSpPr txBox="1">
            <a:spLocks noGrp="1"/>
          </p:cNvSpPr>
          <p:nvPr>
            <p:ph sz="half" idx="1"/>
          </p:nvPr>
        </p:nvSpPr>
        <p:spPr>
          <a:xfrm>
            <a:off x="3659155" y="2654559"/>
            <a:ext cx="3074153" cy="612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FontTx/>
              <a:buNone/>
            </a:pP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Catálogo en línea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2400" dirty="0"/>
          </a:p>
        </p:txBody>
      </p:sp>
      <p:pic>
        <p:nvPicPr>
          <p:cNvPr id="7" name="Marcador de posición de imagen 4"/>
          <p:cNvPicPr>
            <a:picLocks noChangeAspect="1"/>
          </p:cNvPicPr>
          <p:nvPr/>
        </p:nvPicPr>
        <p:blipFill rotWithShape="1">
          <a:blip r:embed="rId2"/>
          <a:srcRect l="21296" t="21592" r="20370" b="21590"/>
          <a:stretch/>
        </p:blipFill>
        <p:spPr>
          <a:xfrm>
            <a:off x="781254" y="4219185"/>
            <a:ext cx="1953894" cy="15399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19 Imagen" descr="C:\Documents and Settings\lums541126\Escritorio\BIBLIOTECA 1\fotos BIBLIO\DSC0637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2559" y="4219185"/>
            <a:ext cx="1892194" cy="14913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516" y="4219186"/>
            <a:ext cx="2273853" cy="153293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2" descr="C:\Documents and Settings\VEAG511106\Mis documentos\Mis imágenes\Biblioteca 15.abril.2010\DSCF9496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779498" y="2161553"/>
            <a:ext cx="1866123" cy="15987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1049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062104" y="1498484"/>
            <a:ext cx="3425541" cy="2142619"/>
          </a:xfrm>
        </p:spPr>
        <p:txBody>
          <a:bodyPr>
            <a:noAutofit/>
          </a:bodyPr>
          <a:lstStyle/>
          <a:p>
            <a:pPr marL="342900" indent="-342900" algn="r">
              <a:buFont typeface="Wingdings" panose="05000000000000000000" pitchFamily="2" charset="2"/>
              <a:buChar char="§"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Asesoría en la búsqueda de información y ubicación del  material bibliográfico.</a:t>
            </a:r>
          </a:p>
          <a:p>
            <a:pPr marL="342900" indent="-342900" algn="r">
              <a:buFont typeface="Wingdings" panose="05000000000000000000" pitchFamily="2" charset="2"/>
              <a:buChar char="§"/>
            </a:pPr>
            <a:endParaRPr lang="es-MX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r">
              <a:buFont typeface="Wingdings" panose="05000000000000000000" pitchFamily="2" charset="2"/>
              <a:buChar char="§"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Estantería abierta y de consulta.</a:t>
            </a:r>
          </a:p>
          <a:p>
            <a:pPr marL="342900" indent="-342900" algn="r">
              <a:buFont typeface="Wingdings" panose="05000000000000000000" pitchFamily="2" charset="2"/>
              <a:buChar char="§"/>
            </a:pPr>
            <a:endParaRPr lang="es-MX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r">
              <a:buFont typeface="Wingdings" panose="05000000000000000000" pitchFamily="2" charset="2"/>
              <a:buChar char="§"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Visitas guiadas.</a:t>
            </a:r>
          </a:p>
        </p:txBody>
      </p:sp>
      <p:pic>
        <p:nvPicPr>
          <p:cNvPr id="4" name="Marcador de contenido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3712" y="1498484"/>
            <a:ext cx="2791692" cy="19070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Marcador de contenido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712" y="4079703"/>
            <a:ext cx="2791692" cy="1876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12 Imagen" descr="C:\Documents and Settings\lums541126\Escritorio\BIBLIOTECA 1\fotos BIBLIO\DSC0637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7499" y="4042789"/>
            <a:ext cx="2777839" cy="1913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2519787" y="457198"/>
            <a:ext cx="6480488" cy="5897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Servicio de referencias</a:t>
            </a:r>
            <a:endParaRPr lang="es-ES_tradn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4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78873" y="387926"/>
            <a:ext cx="6587836" cy="1113127"/>
          </a:xfrm>
        </p:spPr>
        <p:txBody>
          <a:bodyPr>
            <a:normAutofit/>
          </a:bodyPr>
          <a:lstStyle/>
          <a:p>
            <a:r>
              <a:rPr lang="es-MX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Servicio de préstamos de acervo bibliográfico</a:t>
            </a:r>
            <a:endParaRPr lang="es-ES_tradn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9"/>
          <p:cNvSpPr>
            <a:spLocks noGrp="1"/>
          </p:cNvSpPr>
          <p:nvPr>
            <p:ph type="subTitle" idx="1"/>
          </p:nvPr>
        </p:nvSpPr>
        <p:spPr>
          <a:xfrm>
            <a:off x="4668987" y="1884215"/>
            <a:ext cx="2673928" cy="4087085"/>
          </a:xfrm>
        </p:spPr>
        <p:txBody>
          <a:bodyPr>
            <a:noAutofit/>
          </a:bodyPr>
          <a:lstStyle/>
          <a:p>
            <a:pPr marL="342900" lvl="0" indent="-34290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Préstamo interno y externo de acervo bibliográfico.</a:t>
            </a:r>
          </a:p>
          <a:p>
            <a:pPr marL="342900" lvl="0" indent="-342900" algn="l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s-MX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Debes presentar tu credencial de estudiante. </a:t>
            </a:r>
          </a:p>
          <a:p>
            <a:pPr marL="342900" lvl="0" indent="-342900" algn="l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s-MX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Puedes solicitar en préstamo hasta 3 títulos por  5 días. </a:t>
            </a:r>
          </a:p>
          <a:p>
            <a:pPr marL="342900" lvl="0" indent="-342900" algn="l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s-MX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Cada día de retraso causa una multa de $</a:t>
            </a:r>
            <a:r>
              <a:rPr lang="es-MX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11.55</a:t>
            </a:r>
            <a:endParaRPr lang="es-MX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>
              <a:spcBef>
                <a:spcPts val="0"/>
              </a:spcBef>
            </a:pPr>
            <a:endParaRPr lang="es-MX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El total de tu multa se paga en efectivo en la Caja universitaria.</a:t>
            </a:r>
          </a:p>
        </p:txBody>
      </p:sp>
      <p:pic>
        <p:nvPicPr>
          <p:cNvPr id="6" name="Marcador de contenido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1" y="2092037"/>
            <a:ext cx="3795986" cy="3283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5071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979</TotalTime>
  <Words>905</Words>
  <Application>Microsoft Office PowerPoint</Application>
  <PresentationFormat>Carta (216 x 279 mm)</PresentationFormat>
  <Paragraphs>244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9</vt:i4>
      </vt:variant>
      <vt:variant>
        <vt:lpstr>Títulos de diapositiva</vt:lpstr>
      </vt:variant>
      <vt:variant>
        <vt:i4>25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Wingdings</vt:lpstr>
      <vt:lpstr>Diseño personalizado</vt:lpstr>
      <vt:lpstr>6_Diseño personalizado</vt:lpstr>
      <vt:lpstr>1_Diseño personalizado</vt:lpstr>
      <vt:lpstr>2_Diseño personalizado</vt:lpstr>
      <vt:lpstr>3_Diseño personalizado</vt:lpstr>
      <vt:lpstr>4_Diseño personalizado</vt:lpstr>
      <vt:lpstr>5_Diseño personalizado</vt:lpstr>
      <vt:lpstr>7_Diseño personalizado</vt:lpstr>
      <vt:lpstr>8_Diseño personalizado</vt:lpstr>
      <vt:lpstr>Universidad Tecnológica del Valle del Mezquital </vt:lpstr>
      <vt:lpstr>Ubicación</vt:lpstr>
      <vt:lpstr>Instalaciones</vt:lpstr>
      <vt:lpstr>Atención del personal </vt:lpstr>
      <vt:lpstr>Presentación de PowerPoint</vt:lpstr>
      <vt:lpstr>Ejes de acción</vt:lpstr>
      <vt:lpstr>Nuestros servicios</vt:lpstr>
      <vt:lpstr>Presentación de PowerPoint</vt:lpstr>
      <vt:lpstr>Servicio de préstamos de acervo bibliográfico</vt:lpstr>
      <vt:lpstr>Presentación de PowerPoint</vt:lpstr>
      <vt:lpstr>Tendencias en bibliotecas digitales</vt:lpstr>
      <vt:lpstr>Sitios web de consulta digital </vt:lpstr>
      <vt:lpstr>Contenidos digitales</vt:lpstr>
      <vt:lpstr>Herramientas para bibliotecas digitales</vt:lpstr>
      <vt:lpstr>Ligas de interés</vt:lpstr>
      <vt:lpstr>El Acervo General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¡Gracias por su atención 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Windows</dc:creator>
  <cp:lastModifiedBy>ITZEL JAZMIN ALCANTARA PALMA</cp:lastModifiedBy>
  <cp:revision>99</cp:revision>
  <dcterms:created xsi:type="dcterms:W3CDTF">2020-09-23T23:42:18Z</dcterms:created>
  <dcterms:modified xsi:type="dcterms:W3CDTF">2022-02-21T18:25:56Z</dcterms:modified>
</cp:coreProperties>
</file>