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59" r:id="rId2"/>
    <p:sldMasterId id="2147483698" r:id="rId3"/>
    <p:sldMasterId id="2147483710" r:id="rId4"/>
    <p:sldMasterId id="2147483723" r:id="rId5"/>
    <p:sldMasterId id="2147483735" r:id="rId6"/>
    <p:sldMasterId id="2147483747" r:id="rId7"/>
    <p:sldMasterId id="2147483773" r:id="rId8"/>
    <p:sldMasterId id="2147483785" r:id="rId9"/>
  </p:sldMasterIdLst>
  <p:notesMasterIdLst>
    <p:notesMasterId r:id="rId35"/>
  </p:notesMasterIdLst>
  <p:handoutMasterIdLst>
    <p:handoutMasterId r:id="rId36"/>
  </p:handoutMasterIdLst>
  <p:sldIdLst>
    <p:sldId id="257" r:id="rId10"/>
    <p:sldId id="265" r:id="rId11"/>
    <p:sldId id="271" r:id="rId12"/>
    <p:sldId id="260" r:id="rId13"/>
    <p:sldId id="268" r:id="rId14"/>
    <p:sldId id="258" r:id="rId15"/>
    <p:sldId id="267" r:id="rId16"/>
    <p:sldId id="269" r:id="rId17"/>
    <p:sldId id="270" r:id="rId18"/>
    <p:sldId id="278" r:id="rId19"/>
    <p:sldId id="263" r:id="rId20"/>
    <p:sldId id="282" r:id="rId21"/>
    <p:sldId id="262" r:id="rId22"/>
    <p:sldId id="264" r:id="rId23"/>
    <p:sldId id="259" r:id="rId24"/>
    <p:sldId id="272" r:id="rId25"/>
    <p:sldId id="274" r:id="rId26"/>
    <p:sldId id="275" r:id="rId27"/>
    <p:sldId id="273" r:id="rId28"/>
    <p:sldId id="276" r:id="rId29"/>
    <p:sldId id="277" r:id="rId30"/>
    <p:sldId id="279" r:id="rId31"/>
    <p:sldId id="280" r:id="rId32"/>
    <p:sldId id="281" r:id="rId33"/>
    <p:sldId id="261" r:id="rId34"/>
  </p:sldIdLst>
  <p:sldSz cx="9144000" cy="6858000" type="letter"/>
  <p:notesSz cx="9144000" cy="6858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1440" y="-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19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18088-3716-49BA-9B59-FA26034A3F32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DEE87-B5D2-4340-AAB1-3E822086B6D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47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3E378-CDEE-4279-930C-4C245F96DB5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CE69A-4771-409E-853D-C171FAF756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078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17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3673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35097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267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70200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35776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661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755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58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8796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197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735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2393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96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86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842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7139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4331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9555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1715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48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052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7191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52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12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7871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796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0201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396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3487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0381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7798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6378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977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6951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508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691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824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545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5088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231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8907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7079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7457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9014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840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273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909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873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6255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432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7192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359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9690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8861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501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042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3990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2071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975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75166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347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196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6627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93613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3762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8650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3424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7494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1971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867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8440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9358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9450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723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064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324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744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273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3165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7258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34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5376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42358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5099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9502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3568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6379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97631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58092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51499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3842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270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6672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85122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159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26199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81461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9299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502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8394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9108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8487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049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8" name="Grupo 7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id="{CCC577CF-CED3-44B1-AC3E-05C2556B41F4}"/>
              </a:ext>
            </a:extLst>
          </p:cNvPr>
          <p:cNvGrpSpPr/>
          <p:nvPr userDrawn="1"/>
        </p:nvGrpSpPr>
        <p:grpSpPr>
          <a:xfrm>
            <a:off x="197865" y="521672"/>
            <a:ext cx="5631435" cy="5791476"/>
            <a:chOff x="975549" y="560153"/>
            <a:chExt cx="5184579" cy="561681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75940B9-0338-4FFA-9747-10812F028FB7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pic>
          <p:nvPicPr>
            <p:cNvPr id="10" name="Gráfico 12" descr="Cuadrado abierto ">
              <a:extLst>
                <a:ext uri="{FF2B5EF4-FFF2-40B4-BE49-F238E27FC236}">
                  <a16:creationId xmlns:a16="http://schemas.microsoft.com/office/drawing/2014/main" id="{46669882-9FD4-41D7-A5A6-A4A2E44A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798686" cy="4798686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4B52C7E-3049-4545-956A-6D8F73F234DB}"/>
                </a:ext>
              </a:extLst>
            </p:cNvPr>
            <p:cNvSpPr/>
            <p:nvPr/>
          </p:nvSpPr>
          <p:spPr>
            <a:xfrm>
              <a:off x="975549" y="560153"/>
              <a:ext cx="4581493" cy="4904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18186" y="337603"/>
            <a:ext cx="6377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5029698" cy="3796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8" y="337603"/>
            <a:ext cx="1629078" cy="1044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87" y="2845938"/>
            <a:ext cx="3388949" cy="343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1686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3ECA-4326-4086-A60A-A21A39D97D27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4C82-CBF0-4EE9-A280-BF28AC55A65A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8" name="Grupo 7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id="{CCC577CF-CED3-44B1-AC3E-05C2556B41F4}"/>
              </a:ext>
            </a:extLst>
          </p:cNvPr>
          <p:cNvGrpSpPr/>
          <p:nvPr userDrawn="1"/>
        </p:nvGrpSpPr>
        <p:grpSpPr>
          <a:xfrm>
            <a:off x="197865" y="521672"/>
            <a:ext cx="5631435" cy="5791476"/>
            <a:chOff x="975549" y="560153"/>
            <a:chExt cx="5184579" cy="561681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75940B9-0338-4FFA-9747-10812F028FB7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pic>
          <p:nvPicPr>
            <p:cNvPr id="10" name="Gráfico 12" descr="Cuadrado abierto ">
              <a:extLst>
                <a:ext uri="{FF2B5EF4-FFF2-40B4-BE49-F238E27FC236}">
                  <a16:creationId xmlns:a16="http://schemas.microsoft.com/office/drawing/2014/main" id="{46669882-9FD4-41D7-A5A6-A4A2E44A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798686" cy="4798686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4B52C7E-3049-4545-956A-6D8F73F234DB}"/>
                </a:ext>
              </a:extLst>
            </p:cNvPr>
            <p:cNvSpPr/>
            <p:nvPr/>
          </p:nvSpPr>
          <p:spPr>
            <a:xfrm>
              <a:off x="975549" y="560153"/>
              <a:ext cx="4581493" cy="4904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5" name="Rectángulo: Una sola esquina cortada 11" descr="Énfasis de cuadro de pie de página">
            <a:extLst>
              <a:ext uri="{FF2B5EF4-FFF2-40B4-BE49-F238E27FC236}">
                <a16:creationId xmlns:a16="http://schemas.microsoft.com/office/drawing/2014/main" id="{2DFF522F-AF68-4632-B55E-C71590EC9516}"/>
              </a:ext>
            </a:extLst>
          </p:cNvPr>
          <p:cNvSpPr/>
          <p:nvPr userDrawn="1"/>
        </p:nvSpPr>
        <p:spPr>
          <a:xfrm flipH="1">
            <a:off x="10763653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Marcador de número de diapositiva 21">
            <a:extLst>
              <a:ext uri="{FF2B5EF4-FFF2-40B4-BE49-F238E27FC236}">
                <a16:creationId xmlns:a16="http://schemas.microsoft.com/office/drawing/2014/main" id="{8F6F6586-42C9-4B51-A82B-5FC75BEA6DC3}"/>
              </a:ext>
            </a:extLst>
          </p:cNvPr>
          <p:cNvSpPr txBox="1">
            <a:spLocks/>
          </p:cNvSpPr>
          <p:nvPr userDrawn="1"/>
        </p:nvSpPr>
        <p:spPr>
          <a:xfrm>
            <a:off x="10763652" y="6413649"/>
            <a:ext cx="642731" cy="407804"/>
          </a:xfrm>
          <a:prstGeom prst="rect">
            <a:avLst/>
          </a:prstGeom>
        </p:spPr>
        <p:txBody>
          <a:bodyPr rtlCol="0"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18186" y="337603"/>
            <a:ext cx="67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69570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05" y="352311"/>
            <a:ext cx="1629078" cy="10440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054605" y="5304267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4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32FD79E9-DA87-4AE3-AB4F-454E8B1C7E28}"/>
              </a:ext>
            </a:extLst>
          </p:cNvPr>
          <p:cNvSpPr/>
          <p:nvPr userDrawn="1"/>
        </p:nvSpPr>
        <p:spPr>
          <a:xfrm flipH="1">
            <a:off x="628649" y="219226"/>
            <a:ext cx="6547730" cy="6238389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5695-F8FB-429A-846A-FACFC6615850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292FF-FE10-4F8B-A28F-D2CD06BE0DA9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63F03C3-322B-449C-A477-EA1D99EDC624}"/>
              </a:ext>
            </a:extLst>
          </p:cNvPr>
          <p:cNvSpPr/>
          <p:nvPr userDrawn="1"/>
        </p:nvSpPr>
        <p:spPr>
          <a:xfrm>
            <a:off x="746976" y="1433970"/>
            <a:ext cx="6774286" cy="537098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18" name="Rectángulo 17" descr="Cuadrado de fondo blanco">
            <a:extLst>
              <a:ext uri="{FF2B5EF4-FFF2-40B4-BE49-F238E27FC236}">
                <a16:creationId xmlns:a16="http://schemas.microsoft.com/office/drawing/2014/main" id="{AA0E0CBA-1F82-43A8-9DE3-F0F883DB2D26}"/>
              </a:ext>
            </a:extLst>
          </p:cNvPr>
          <p:cNvSpPr/>
          <p:nvPr userDrawn="1"/>
        </p:nvSpPr>
        <p:spPr>
          <a:xfrm>
            <a:off x="746977" y="377488"/>
            <a:ext cx="6544882" cy="623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2179" y="1716692"/>
            <a:ext cx="6666056" cy="4786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663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pic>
        <p:nvPicPr>
          <p:cNvPr id="38" name="Imagen 3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12" y="188168"/>
            <a:ext cx="1629078" cy="104405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456644" y="5293217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E16B-C506-4DE6-8237-8A5E09ED0E6C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247B7-8F08-4DD1-8CF1-BB21AB36BCD8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20" name="Grupo 19" descr="Cuadrados de énfasis: forma abierta negra oscura, bloque sombreado verde y bloque blanco con el marcador de posición de texto.">
            <a:extLst>
              <a:ext uri="{FF2B5EF4-FFF2-40B4-BE49-F238E27FC236}">
                <a16:creationId xmlns:a16="http://schemas.microsoft.com/office/drawing/2014/main" id="{CDA17D7C-7C63-439C-8B50-C9B0F0F9AAF7}"/>
              </a:ext>
            </a:extLst>
          </p:cNvPr>
          <p:cNvGrpSpPr/>
          <p:nvPr userDrawn="1"/>
        </p:nvGrpSpPr>
        <p:grpSpPr>
          <a:xfrm flipH="1">
            <a:off x="1931831" y="252563"/>
            <a:ext cx="7225077" cy="5858817"/>
            <a:chOff x="252034" y="391887"/>
            <a:chExt cx="7433280" cy="6427683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32FD79E9-DA87-4AE3-AB4F-454E8B1C7E28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0DB13C1-B4FB-4D33-A199-5BB34983AB47}"/>
                </a:ext>
              </a:extLst>
            </p:cNvPr>
            <p:cNvSpPr/>
            <p:nvPr userDrawn="1"/>
          </p:nvSpPr>
          <p:spPr>
            <a:xfrm>
              <a:off x="1072466" y="1393157"/>
              <a:ext cx="6362496" cy="542641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7CAE694-E5D7-45D8-80CE-4067B6610E53}"/>
                </a:ext>
              </a:extLst>
            </p:cNvPr>
            <p:cNvSpPr/>
            <p:nvPr userDrawn="1"/>
          </p:nvSpPr>
          <p:spPr>
            <a:xfrm>
              <a:off x="252034" y="655466"/>
              <a:ext cx="6844342" cy="5795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9" y="213926"/>
            <a:ext cx="1629078" cy="10440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504273" y="606180"/>
            <a:ext cx="6184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04273" y="2171995"/>
            <a:ext cx="6184285" cy="343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71994" y="5302000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0" y="8643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2FD79E9-DA87-4AE3-AB4F-454E8B1C7E28}"/>
              </a:ext>
            </a:extLst>
          </p:cNvPr>
          <p:cNvSpPr/>
          <p:nvPr userDrawn="1"/>
        </p:nvSpPr>
        <p:spPr>
          <a:xfrm flipH="1">
            <a:off x="3709110" y="252562"/>
            <a:ext cx="2009109" cy="48989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3F03C3-322B-449C-A477-EA1D99EDC624}"/>
              </a:ext>
            </a:extLst>
          </p:cNvPr>
          <p:cNvSpPr/>
          <p:nvPr userDrawn="1"/>
        </p:nvSpPr>
        <p:spPr>
          <a:xfrm>
            <a:off x="4108662" y="1350494"/>
            <a:ext cx="1996227" cy="5370981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83393"/>
          <a:stretch/>
        </p:blipFill>
        <p:spPr>
          <a:xfrm>
            <a:off x="4108663" y="5046449"/>
            <a:ext cx="2006388" cy="45107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1" y="1342005"/>
            <a:ext cx="2006388" cy="138411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1" y="2720184"/>
            <a:ext cx="2006388" cy="23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63F03C3-322B-449C-A477-EA1D99EDC624}"/>
              </a:ext>
            </a:extLst>
          </p:cNvPr>
          <p:cNvSpPr/>
          <p:nvPr userDrawn="1"/>
        </p:nvSpPr>
        <p:spPr>
          <a:xfrm>
            <a:off x="2472746" y="1421879"/>
            <a:ext cx="6330790" cy="493447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2FD79E9-DA87-4AE3-AB4F-454E8B1C7E28}"/>
              </a:ext>
            </a:extLst>
          </p:cNvPr>
          <p:cNvSpPr/>
          <p:nvPr userDrawn="1"/>
        </p:nvSpPr>
        <p:spPr>
          <a:xfrm flipH="1">
            <a:off x="2073498" y="365126"/>
            <a:ext cx="6426551" cy="5584914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1A1-091B-4BA5-834D-80A8E0408E23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8088A-87B9-4EEB-9DF5-CA13F4D5D44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Rectángulo 8"/>
          <p:cNvSpPr/>
          <p:nvPr userDrawn="1"/>
        </p:nvSpPr>
        <p:spPr>
          <a:xfrm>
            <a:off x="2326229" y="1411261"/>
            <a:ext cx="6238224" cy="457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73498" y="1825625"/>
            <a:ext cx="6441852" cy="387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215166" y="365125"/>
            <a:ext cx="63001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1" y="278321"/>
            <a:ext cx="1629078" cy="1044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1994" y="5250484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" y="8643"/>
            <a:ext cx="9125984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CBF662F-A198-4AD3-8EBC-0EC9A52B2994}"/>
              </a:ext>
            </a:extLst>
          </p:cNvPr>
          <p:cNvSpPr/>
          <p:nvPr userDrawn="1"/>
        </p:nvSpPr>
        <p:spPr>
          <a:xfrm flipH="1">
            <a:off x="628650" y="1658769"/>
            <a:ext cx="7075714" cy="3140105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0811-3514-4EB1-A9FA-E8C745A45EF5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173A-B0CE-44B8-8351-B0F27D335B07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01E3FC-2016-4085-9A4B-A172702EAAE1}"/>
              </a:ext>
            </a:extLst>
          </p:cNvPr>
          <p:cNvSpPr/>
          <p:nvPr userDrawn="1"/>
        </p:nvSpPr>
        <p:spPr>
          <a:xfrm flipH="1">
            <a:off x="1221584" y="2116522"/>
            <a:ext cx="6117771" cy="324037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2E86C5-8E5F-4620-A4FB-D1F926179D18}"/>
              </a:ext>
            </a:extLst>
          </p:cNvPr>
          <p:cNvSpPr/>
          <p:nvPr userDrawn="1"/>
        </p:nvSpPr>
        <p:spPr>
          <a:xfrm flipH="1">
            <a:off x="1748636" y="1851035"/>
            <a:ext cx="6068840" cy="304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034862" y="365126"/>
            <a:ext cx="6480488" cy="10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8" y="295256"/>
            <a:ext cx="1629078" cy="10440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4" y="0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0" y="8643"/>
            <a:ext cx="9159109" cy="684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068D-2762-4A03-B1B2-B2D5CA57E5F1}" type="datetimeFigureOut">
              <a:rPr lang="es-ES_tradnl" smtClean="0"/>
              <a:t>26/03/2024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DBFA-1299-4233-94FB-33FC15348E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2FD79E9-DA87-4AE3-AB4F-454E8B1C7E28}"/>
              </a:ext>
            </a:extLst>
          </p:cNvPr>
          <p:cNvSpPr/>
          <p:nvPr userDrawn="1"/>
        </p:nvSpPr>
        <p:spPr>
          <a:xfrm flipH="1">
            <a:off x="3473304" y="1277976"/>
            <a:ext cx="1979594" cy="48989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3F03C3-322B-449C-A477-EA1D99EDC624}"/>
              </a:ext>
            </a:extLst>
          </p:cNvPr>
          <p:cNvSpPr/>
          <p:nvPr userDrawn="1"/>
        </p:nvSpPr>
        <p:spPr>
          <a:xfrm>
            <a:off x="4157374" y="1511300"/>
            <a:ext cx="1499009" cy="484504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dirty="0"/>
              <a:t>2</a:t>
            </a:r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endParaRPr lang="es-ES" dirty="0"/>
          </a:p>
          <a:p>
            <a:pPr algn="ctr" rtl="0"/>
            <a:r>
              <a:rPr lang="es-ES" dirty="0"/>
              <a:t>+</a:t>
            </a:r>
          </a:p>
          <a:p>
            <a:pPr algn="ctr" rtl="0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" y="305874"/>
            <a:ext cx="1629078" cy="1044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0274" y="5297205"/>
            <a:ext cx="1648719" cy="10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positorios.infoestrategica.com/" TargetMode="External"/><Relationship Id="rId2" Type="http://schemas.openxmlformats.org/officeDocument/2006/relationships/hyperlink" Target="https://www.infoestrategica.com/index.php/biblioteca/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hyperlink" Target="http://repositorios.infoestrategica.com/wp-content/uploads/2020/03/Repositorios360-2020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c.gov/collections/world-digital-library/about-this-collection/" TargetMode="External"/><Relationship Id="rId3" Type="http://schemas.openxmlformats.org/officeDocument/2006/relationships/hyperlink" Target="https://www.uptodate.com/home" TargetMode="External"/><Relationship Id="rId7" Type="http://schemas.openxmlformats.org/officeDocument/2006/relationships/hyperlink" Target="https://doaj.org/" TargetMode="External"/><Relationship Id="rId2" Type="http://schemas.openxmlformats.org/officeDocument/2006/relationships/hyperlink" Target="http://public.digitaliapublishing.com/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oxfordeconomics.com/" TargetMode="External"/><Relationship Id="rId5" Type="http://schemas.openxmlformats.org/officeDocument/2006/relationships/hyperlink" Target="https://www.cabi.org/" TargetMode="External"/><Relationship Id="rId4" Type="http://schemas.openxmlformats.org/officeDocument/2006/relationships/hyperlink" Target="https://www.wolterskluwercdi.com/lexicomp-online/" TargetMode="External"/><Relationship Id="rId9" Type="http://schemas.openxmlformats.org/officeDocument/2006/relationships/hyperlink" Target="http://www.remeri.org.mx/porta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icaonline.com/2017/01/herramientas-para-crear-bibliotecas-digitales/" TargetMode="External"/><Relationship Id="rId2" Type="http://schemas.openxmlformats.org/officeDocument/2006/relationships/hyperlink" Target="https://biblioguias.unex.es/c.php?g=572109&amp;p=3944934" TargetMode="Externa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://www.infointelligen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namglobal.unam.mx/tag/biblioteca-digital-mundial/" TargetMode="External"/><Relationship Id="rId13" Type="http://schemas.openxmlformats.org/officeDocument/2006/relationships/hyperlink" Target="https://www.bne.es/es" TargetMode="External"/><Relationship Id="rId3" Type="http://schemas.openxmlformats.org/officeDocument/2006/relationships/hyperlink" Target="https://www.eni-elearning.com/es/ti/biblioteca-online-ti/" TargetMode="External"/><Relationship Id="rId7" Type="http://schemas.openxmlformats.org/officeDocument/2006/relationships/hyperlink" Target="https://www.unamenlinea.unam.mx/recurso/84732-unam-reto-recursos-educativos-para-todos" TargetMode="External"/><Relationship Id="rId12" Type="http://schemas.openxmlformats.org/officeDocument/2006/relationships/hyperlink" Target="http://www.cervantesvirtual.com/portales/biblioteca_americana/" TargetMode="External"/><Relationship Id="rId2" Type="http://schemas.openxmlformats.org/officeDocument/2006/relationships/hyperlink" Target="http://www.cervantesvirtual.com/portales/biblioteca_literatura_infantil_juvenil/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dev.gutenberg.org/" TargetMode="External"/><Relationship Id="rId11" Type="http://schemas.openxmlformats.org/officeDocument/2006/relationships/hyperlink" Target="http://www.cervantesvirtual.com/" TargetMode="External"/><Relationship Id="rId5" Type="http://schemas.openxmlformats.org/officeDocument/2006/relationships/hyperlink" Target="https://bibliotecavirtualdemexico.cultura.gob.mx/" TargetMode="External"/><Relationship Id="rId15" Type="http://schemas.openxmlformats.org/officeDocument/2006/relationships/hyperlink" Target="http://www.cervantesvirtual.com/seccion/signos/" TargetMode="External"/><Relationship Id="rId10" Type="http://schemas.openxmlformats.org/officeDocument/2006/relationships/hyperlink" Target="https://www.redalyc.org/" TargetMode="External"/><Relationship Id="rId4" Type="http://schemas.openxmlformats.org/officeDocument/2006/relationships/hyperlink" Target="https://www.inegi.org.mx/" TargetMode="External"/><Relationship Id="rId9" Type="http://schemas.openxmlformats.org/officeDocument/2006/relationships/hyperlink" Target="https://www.loc.gov/collections/world-digital-library/about-this-collection/" TargetMode="External"/><Relationship Id="rId14" Type="http://schemas.openxmlformats.org/officeDocument/2006/relationships/hyperlink" Target="http://www.letrasgalegas.org/?_ga=2.203108561.1915604510.1591728987-1228276858.1591728987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ntranet.utvm.edu.mx/biblioteca/memorias.php" TargetMode="Externa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60973" y="1667776"/>
            <a:ext cx="4402183" cy="1933304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 Tecnológica del Valle del Mezquital</a:t>
            </a:r>
            <a:b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43853" y="3601080"/>
            <a:ext cx="4219303" cy="774019"/>
          </a:xfrm>
        </p:spPr>
        <p:txBody>
          <a:bodyPr/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 de Servicios Bibliotecarios</a:t>
            </a:r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blioteca2024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4895" r="30904"/>
          <a:stretch>
            <a:fillRect/>
          </a:stretch>
        </p:blipFill>
        <p:spPr bwMode="auto">
          <a:xfrm>
            <a:off x="6163156" y="627691"/>
            <a:ext cx="2980844" cy="496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2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3804819" y="259482"/>
            <a:ext cx="4653030" cy="6206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 punto de red INEGI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0"/>
          <p:cNvSpPr/>
          <p:nvPr/>
        </p:nvSpPr>
        <p:spPr>
          <a:xfrm rot="10800000" flipV="1">
            <a:off x="2522229" y="4930083"/>
            <a:ext cx="3469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Cartografía estatal y regional.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Atención personalizada.</a:t>
            </a:r>
          </a:p>
        </p:txBody>
      </p:sp>
      <p:sp>
        <p:nvSpPr>
          <p:cNvPr id="6" name="Rectángulo 5"/>
          <p:cNvSpPr/>
          <p:nvPr/>
        </p:nvSpPr>
        <p:spPr>
          <a:xfrm rot="10800000" flipV="1">
            <a:off x="5463151" y="2794416"/>
            <a:ext cx="3464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Información  demográfica, económica y geo estadística.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Orientación para consultar en Internet.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Conferencias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600" b="1" smtClean="0">
                <a:latin typeface="Arial" panose="020B0604020202020204" pitchFamily="34" charset="0"/>
                <a:cs typeface="Arial" panose="020B0604020202020204" pitchFamily="34" charset="0"/>
              </a:rPr>
              <a:t>talleres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97" y="880170"/>
            <a:ext cx="2803163" cy="1527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16025" r="1898" b="26923"/>
          <a:stretch/>
        </p:blipFill>
        <p:spPr>
          <a:xfrm>
            <a:off x="5999896" y="4349694"/>
            <a:ext cx="2602664" cy="1286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0128" r="77898" b="82308"/>
          <a:stretch/>
        </p:blipFill>
        <p:spPr>
          <a:xfrm>
            <a:off x="2583569" y="1266667"/>
            <a:ext cx="2879582" cy="1116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10513" r="1589" b="4744"/>
          <a:stretch/>
        </p:blipFill>
        <p:spPr>
          <a:xfrm>
            <a:off x="2868706" y="3029457"/>
            <a:ext cx="2033548" cy="149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39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73364" y="665115"/>
            <a:ext cx="5603965" cy="50945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Tendencias en bibliotecas digitales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54345" y="1581445"/>
            <a:ext cx="5842001" cy="816427"/>
          </a:xfrm>
        </p:spPr>
        <p:txBody>
          <a:bodyPr>
            <a:no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Tienen como finalidad ofrecer enlaces que permitan un acceso seguro y fiable de la información requerida por la Comunidad Educativa.</a:t>
            </a:r>
          </a:p>
          <a:p>
            <a:pPr algn="just"/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1" t="31666" r="20462" b="20770"/>
          <a:stretch/>
        </p:blipFill>
        <p:spPr>
          <a:xfrm>
            <a:off x="5899331" y="2804749"/>
            <a:ext cx="2497015" cy="1863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86" y="2804749"/>
            <a:ext cx="2855259" cy="1863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2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39933" y="469900"/>
            <a:ext cx="5754189" cy="535621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Sitios web de consulta digital 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70479" y="1177185"/>
            <a:ext cx="62962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 continuación se enlistan las ligas de consulta digital:</a:t>
            </a:r>
          </a:p>
          <a:p>
            <a:pPr algn="just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https://www.infoestrategica.com/index.php/biblioteca/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Repositorio Digital 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http://repositorios.infoestrategica.com/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http://repositorios.infoestrategica.com/wp-content/uploads/2020/03/Repositorios360-2020.pdf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17983" r="2658"/>
          <a:stretch/>
        </p:blipFill>
        <p:spPr>
          <a:xfrm>
            <a:off x="5520819" y="3139672"/>
            <a:ext cx="2803729" cy="2576399"/>
          </a:xfrm>
          <a:prstGeom prst="flowChartConnector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33" y="3487221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2088662" y="295597"/>
            <a:ext cx="5590902" cy="613955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Contenidos digitales</a:t>
            </a:r>
            <a:endParaRPr lang="es-ES_tradn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2500924" y="904704"/>
            <a:ext cx="6643076" cy="492854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Son los sitios para acceder desde cualquier lugar y momento de un modo seguro a los diversos recursos electrónicos.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Sistema de acceso remoto “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RemoteXS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Contenidos digitales:</a:t>
            </a:r>
          </a:p>
          <a:p>
            <a:pPr lvl="0" algn="just" fontAlgn="base">
              <a:lnSpc>
                <a:spcPct val="100000"/>
              </a:lnSpc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Digitalia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http://public.digitaliapublishing.com/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UpToDate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https://www.uptodate.com/home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Lexicomp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https://www.wolterskluwercdi.com/lexicomp-online/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CABI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https://www.cabi.org/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Oxford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https://www.oxfordeconomics.com</a:t>
            </a:r>
            <a:r>
              <a:rPr lang="es-MX" sz="1600" b="1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es-MX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Global </a:t>
            </a:r>
            <a:r>
              <a:rPr lang="es-MX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Trusted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https://doaj.org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Library of </a:t>
            </a:r>
            <a:r>
              <a:rPr lang="es-MX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https://www.loc.gov/collections/world-digital-library/about-this-collection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 Mexicana de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Repositorios Institucionales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http://www.remeri.org.mx/portal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/</a:t>
            </a: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buFont typeface="Wingdings" panose="05000000000000000000" pitchFamily="2" charset="2"/>
              <a:buChar char="§"/>
            </a:pP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2309" y="755468"/>
            <a:ext cx="6021977" cy="54864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Herramientas para bibliotecas digitales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09102" y="1853515"/>
            <a:ext cx="6070236" cy="3149308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para bibliotecas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biblioguias.unex.es/c.php?g=572109&amp;p=3944934</a:t>
            </a: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Bibliotecas digitales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https://www.articaonline.com/2017/01/herramientas-para-crear-bibliotecas-digitales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Indicadores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estadísticos 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http://www.infointelligen.com</a:t>
            </a:r>
            <a:r>
              <a:rPr lang="es-MX" sz="1600" b="1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es-MX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91349" y="248192"/>
            <a:ext cx="3069772" cy="610009"/>
          </a:xfrm>
        </p:spPr>
        <p:txBody>
          <a:bodyPr>
            <a:norm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Ligas de interés</a:t>
            </a:r>
            <a:endParaRPr lang="es-ES_trad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61707" y="836266"/>
            <a:ext cx="291025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de Literatura Infantil y Juvenil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http://www.cervantesvirtual.com/portales/biblioteca_literatura_infantil_juvenil/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ENI </a:t>
            </a:r>
            <a:r>
              <a:rPr lang="es-MX" sz="11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https://www.eni-elearning.com/es/ti/biblioteca-online-ti</a:t>
            </a: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s-MX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Hemeroteca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 los periódicos del día. Toda la prensa de hoy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Kiosko.net</a:t>
            </a:r>
            <a:endParaRPr lang="es-ES_tradnl" sz="1100" dirty="0">
              <a:solidFill>
                <a:srgbClr val="1155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Instituto Nacional de Estadística y Geografía (INEGI)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https://www.inegi.org.mx/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Virtual de México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://bibliotecavirtualdemexico.cultura.gob.mx</a:t>
            </a: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es-MX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Literatura </a:t>
            </a: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gratuita (Proyecto Gutenberg)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</a:t>
            </a:r>
            <a:r>
              <a:rPr lang="es-MX" sz="1100" u="sng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100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https://dev.gutenberg.org</a:t>
            </a:r>
            <a:r>
              <a:rPr lang="es-MX" sz="1100" dirty="0" smtClean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es-MX" sz="1100" dirty="0" smtClean="0">
              <a:solidFill>
                <a:srgbClr val="1155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UNAM Recursos</a:t>
            </a:r>
          </a:p>
          <a:p>
            <a:pPr>
              <a:spcAft>
                <a:spcPts val="0"/>
              </a:spcAft>
            </a:pP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u="sng" dirty="0">
                <a:hlinkClick r:id="rId7"/>
              </a:rPr>
              <a:t>https://www.unamenlinea.unam.mx/recurso/84732-unam-reto-recursos-educativos-para-todos</a:t>
            </a:r>
            <a:r>
              <a:rPr lang="es-MX" sz="1100" dirty="0"/>
              <a:t> </a:t>
            </a:r>
            <a:endParaRPr lang="es-MX" sz="1100" dirty="0" smtClean="0"/>
          </a:p>
        </p:txBody>
      </p:sp>
      <p:sp>
        <p:nvSpPr>
          <p:cNvPr id="6" name="Rectángulo 5"/>
          <p:cNvSpPr/>
          <p:nvPr/>
        </p:nvSpPr>
        <p:spPr>
          <a:xfrm>
            <a:off x="2497769" y="1259459"/>
            <a:ext cx="31631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ES" sz="11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mundial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ES" sz="11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es-ES" sz="11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8"/>
              </a:rPr>
              <a:t>https://unamglobal.unam.mx/tag/biblioteca-digital-mundial</a:t>
            </a:r>
            <a:r>
              <a:rPr lang="es-ES" sz="11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endParaRPr lang="es-ES" sz="110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Europea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u="sng" dirty="0">
                <a:hlinkClick r:id="rId9"/>
              </a:rPr>
              <a:t>https://www.loc.gov/collections/world-digital-library/about-this-collection/</a:t>
            </a:r>
            <a:r>
              <a:rPr lang="es-MX" sz="1100" dirty="0"/>
              <a:t> 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de revistas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https://www.redalyc.org</a:t>
            </a: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/</a:t>
            </a:r>
            <a:endParaRPr lang="es-MX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virtual de Miguel de Cervantes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www.cervantesvirtual.com/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Americana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</a:t>
            </a:r>
            <a:r>
              <a:rPr lang="es-MX" sz="11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://www.cervantesvirtual.com/portales/biblioteca_americana</a:t>
            </a:r>
            <a:r>
              <a:rPr lang="es-MX" sz="110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/</a:t>
            </a:r>
            <a:endParaRPr lang="es-MX" sz="1100" dirty="0" smtClean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Nacional de España</a:t>
            </a:r>
          </a:p>
          <a:p>
            <a:pPr>
              <a:spcAft>
                <a:spcPts val="0"/>
              </a:spcAft>
            </a:pP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</a:t>
            </a:r>
            <a:r>
              <a:rPr lang="es-MX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www.bne.es/es</a:t>
            </a:r>
            <a:endParaRPr lang="es-MX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</a:t>
            </a: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Letras Galegas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http://www.letrasgalegas.org/?_ga=2.203108561.1915604510.1591728987-1228276858.1591728987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de Signos</a:t>
            </a:r>
            <a:endParaRPr lang="es-ES_tradnl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Link: </a:t>
            </a:r>
            <a:r>
              <a:rPr lang="es-MX" sz="11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http://www.cervantesvirtual.com/seccion/signos/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_tradnl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10345" y="413759"/>
            <a:ext cx="4010891" cy="499318"/>
          </a:xfrm>
        </p:spPr>
        <p:txBody>
          <a:bodyPr/>
          <a:lstStyle/>
          <a:p>
            <a:r>
              <a:rPr lang="es-MX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Acervo General</a:t>
            </a: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55716" y="1152029"/>
            <a:ext cx="5611300" cy="582034"/>
          </a:xfrm>
        </p:spPr>
        <p:txBody>
          <a:bodyPr>
            <a:noAutofit/>
          </a:bodyPr>
          <a:lstStyle/>
          <a:p>
            <a:pPr algn="just"/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En los estantes se indica el número de pasillo y la clasificación por área de conocimiento.</a:t>
            </a:r>
          </a:p>
          <a:p>
            <a:pPr algn="just"/>
            <a:endParaRPr lang="es-ES_tradnl" sz="2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110345" y="431864"/>
            <a:ext cx="4752528" cy="738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2494323" y="5142048"/>
            <a:ext cx="6134086" cy="38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Servicio  de  estantería abierta con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33,836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ejemplares.</a:t>
            </a:r>
          </a:p>
        </p:txBody>
      </p:sp>
      <p:pic>
        <p:nvPicPr>
          <p:cNvPr id="7" name="Picture 3" descr="E:\mari\DSC08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716" y="1973015"/>
            <a:ext cx="5611300" cy="3030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4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 txBox="1">
            <a:spLocks/>
          </p:cNvSpPr>
          <p:nvPr/>
        </p:nvSpPr>
        <p:spPr>
          <a:xfrm>
            <a:off x="2443607" y="1605406"/>
            <a:ext cx="3960440" cy="3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Diccionarios  de información general, de idiomas: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Español, inglés, francés y  </a:t>
            </a:r>
            <a:r>
              <a:rPr lang="es-MX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Hñähñü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 Léxicos especializados para programas educativos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Enciclopedias.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Textos culinarios.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Sólo consulta en sala.</a:t>
            </a:r>
          </a:p>
          <a:p>
            <a:pPr>
              <a:buFont typeface="Wingdings" panose="05000000000000000000" pitchFamily="2" charset="2"/>
              <a:buChar char="§"/>
            </a:pP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178318" y="548697"/>
            <a:ext cx="541847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Obras de consulta disponibles</a:t>
            </a:r>
            <a:endParaRPr lang="es-ES_trad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E:\mari\DSC08508.JPG"/>
          <p:cNvPicPr>
            <a:picLocks noChangeAspect="1" noChangeArrowheads="1"/>
          </p:cNvPicPr>
          <p:nvPr/>
        </p:nvPicPr>
        <p:blipFill rotWithShape="1">
          <a:blip r:embed="rId2" cstate="print"/>
          <a:srcRect r="51336"/>
          <a:stretch/>
        </p:blipFill>
        <p:spPr bwMode="auto">
          <a:xfrm>
            <a:off x="6112870" y="1359060"/>
            <a:ext cx="2730684" cy="376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2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1619672" y="287908"/>
            <a:ext cx="586740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Colecciones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54581" y="1413166"/>
            <a:ext cx="1648691" cy="471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4346467" y="908596"/>
            <a:ext cx="2122084" cy="4740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Nuestra biblioteca tiene varias colecciones:</a:t>
            </a:r>
          </a:p>
          <a:p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Audiovisual: discos compactos  académicos y de idiomas, videos.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Ciencia para todos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INEGI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Hidalgo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Publicaciones oficiales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SEMARNAT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02" y="1272478"/>
            <a:ext cx="1504928" cy="2006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4473" b="10552"/>
          <a:stretch/>
        </p:blipFill>
        <p:spPr>
          <a:xfrm>
            <a:off x="2689302" y="3736731"/>
            <a:ext cx="1583760" cy="17057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3462" r="22821" b="53204"/>
          <a:stretch/>
        </p:blipFill>
        <p:spPr>
          <a:xfrm>
            <a:off x="6468551" y="1034312"/>
            <a:ext cx="2201444" cy="21599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-1407" r="902" b="13080"/>
          <a:stretch/>
        </p:blipFill>
        <p:spPr>
          <a:xfrm>
            <a:off x="6468551" y="3504564"/>
            <a:ext cx="2201444" cy="20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4581847" y="1649705"/>
            <a:ext cx="4104953" cy="437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Tenemos contenidos  especializados para los programas educativos</a:t>
            </a:r>
          </a:p>
          <a:p>
            <a:pPr algn="l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Está integrada con </a:t>
            </a:r>
            <a:r>
              <a:rPr lang="es-MX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revistas</a:t>
            </a:r>
            <a:r>
              <a:rPr lang="es-MX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es-MX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soporte impreso y electrónico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220875" y="315619"/>
            <a:ext cx="3168352" cy="620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Hemeroteca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3 Rectángulo"/>
          <p:cNvSpPr/>
          <p:nvPr/>
        </p:nvSpPr>
        <p:spPr>
          <a:xfrm>
            <a:off x="2832100" y="1064930"/>
            <a:ext cx="5854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Encontrarás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6,496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revistas especializadas y de información general.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2671" t="24375" r="48193" b="44196"/>
          <a:stretch/>
        </p:blipFill>
        <p:spPr>
          <a:xfrm>
            <a:off x="2531316" y="1649705"/>
            <a:ext cx="2063593" cy="3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4273" y="453776"/>
            <a:ext cx="6184285" cy="557602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</a:p>
        </p:txBody>
      </p:sp>
      <p:pic>
        <p:nvPicPr>
          <p:cNvPr id="4" name="11 Imagen" descr="C:\Documents and Settings\lums541126\Escritorio\BIBLIOTECA 1\IMG00671-20110204-160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3471" y="1163783"/>
            <a:ext cx="5922758" cy="3573986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4061138" y="4779334"/>
            <a:ext cx="4572000" cy="13413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980" marR="220980" indent="0" algn="r">
              <a:lnSpc>
                <a:spcPct val="119000"/>
              </a:lnSpc>
              <a:spcBef>
                <a:spcPts val="195"/>
              </a:spcBef>
              <a:spcAft>
                <a:spcPts val="600"/>
              </a:spcAft>
            </a:pPr>
            <a:r>
              <a:rPr lang="es-ES" sz="1600" b="1" kern="1400" dirty="0">
                <a:solidFill>
                  <a:srgbClr val="363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encontramos en el edificio “a”, en la parte central del Campus Universitario. </a:t>
            </a:r>
            <a:endParaRPr lang="es-ES" sz="1600" b="1" kern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9000"/>
              </a:lnSpc>
              <a:spcAft>
                <a:spcPts val="600"/>
              </a:spcAft>
            </a:pPr>
            <a:r>
              <a:rPr lang="es-ES" sz="1600" b="1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95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2353963" y="678510"/>
            <a:ext cx="5867400" cy="6206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de información</a:t>
            </a:r>
          </a:p>
        </p:txBody>
      </p:sp>
      <p:sp>
        <p:nvSpPr>
          <p:cNvPr id="4" name="9 Rectángulo"/>
          <p:cNvSpPr/>
          <p:nvPr/>
        </p:nvSpPr>
        <p:spPr>
          <a:xfrm flipH="1">
            <a:off x="2494639" y="1667792"/>
            <a:ext cx="31520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Colecciones:</a:t>
            </a:r>
          </a:p>
          <a:p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Memorias de estadía de las generaciones  TSU. e Ingeniería,  y Licencia Profesional.</a:t>
            </a:r>
          </a:p>
          <a:p>
            <a:pPr algn="just">
              <a:spcBef>
                <a:spcPct val="20000"/>
              </a:spcBef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Consulta de manera digital las memorias en la intranet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</a:p>
          <a:p>
            <a:pPr algn="just">
              <a:spcBef>
                <a:spcPct val="20000"/>
              </a:spcBef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intranet.utvm.edu.mx/biblioteca/memorias.php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11 Imagen" descr="C:\Documents and Settings\lums541126\Escritorio\BIBLIOTECA 1\IMG00664-20110204-1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596" y="1856509"/>
            <a:ext cx="2036622" cy="1704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12 Imagen" descr="C:\Documents and Settings\lums541126\Escritorio\BIBLIOTECA 1\fotos BIBLIO\IMG00654-20110203-17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0581" y="4050800"/>
            <a:ext cx="2180782" cy="1615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56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3058372" y="511491"/>
            <a:ext cx="58674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Página Web de la Biblioteca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10617" b="90897"/>
          <a:stretch/>
        </p:blipFill>
        <p:spPr>
          <a:xfrm>
            <a:off x="2593730" y="1132179"/>
            <a:ext cx="6233748" cy="3956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r="1282" b="4360"/>
          <a:stretch/>
        </p:blipFill>
        <p:spPr>
          <a:xfrm>
            <a:off x="2593730" y="1527833"/>
            <a:ext cx="6233748" cy="41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4017818" y="792443"/>
            <a:ext cx="2859654" cy="4902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Otros servicios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230340" y="1925602"/>
            <a:ext cx="2553442" cy="29638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Fotocopiado, cobro en monedero electrónico.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Eventos culturales y exposiciones en el lobby de la biblioteca.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Visitas guiadas del Departamento.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Guarda-objetos.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Consulta interna para visitantes.</a:t>
            </a:r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69" y="1681498"/>
            <a:ext cx="3578470" cy="345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13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720444" y="473791"/>
            <a:ext cx="586740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Horarios de servicio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flipH="1">
            <a:off x="2575488" y="4579469"/>
            <a:ext cx="5917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endParaRPr lang="es-E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Lunes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viernes: 8:00 a 19:00 Hrs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4"/>
          <a:stretch/>
        </p:blipFill>
        <p:spPr>
          <a:xfrm>
            <a:off x="3103067" y="1205345"/>
            <a:ext cx="5390302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995704" y="647119"/>
            <a:ext cx="58674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1222831" y="1692602"/>
            <a:ext cx="2341419" cy="1653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es-E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44046" y="4181868"/>
            <a:ext cx="2677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Acude sólo con tu material de trabajo y objetos de valor.</a:t>
            </a:r>
          </a:p>
        </p:txBody>
      </p:sp>
      <p:pic>
        <p:nvPicPr>
          <p:cNvPr id="5" name="5 Imagen" descr="E:\BIBLIOTECA 1\IMG00673-20110204-16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4672" y="4177405"/>
            <a:ext cx="3071726" cy="13911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1994757"/>
            <a:ext cx="5081451" cy="203941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6338378" y="1215784"/>
            <a:ext cx="2798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Lee los lineamientos ubicados en el área de circulación.</a:t>
            </a:r>
          </a:p>
        </p:txBody>
      </p:sp>
    </p:spTree>
    <p:extLst>
      <p:ext uri="{BB962C8B-B14F-4D97-AF65-F5344CB8AC3E}">
        <p14:creationId xmlns:p14="http://schemas.microsoft.com/office/powerpoint/2010/main" val="33763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94184" y="1354907"/>
            <a:ext cx="5717628" cy="655745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¡Gracias por su atención !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2695205" y="3098944"/>
            <a:ext cx="5417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Estamos a sus órdenes.</a:t>
            </a:r>
          </a:p>
        </p:txBody>
      </p:sp>
      <p:sp>
        <p:nvSpPr>
          <p:cNvPr id="5" name="9 CuadroTexto"/>
          <p:cNvSpPr txBox="1"/>
          <p:nvPr/>
        </p:nvSpPr>
        <p:spPr>
          <a:xfrm>
            <a:off x="2055680" y="419144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Mtra. Martha Gpe. Amador Lara.</a:t>
            </a:r>
          </a:p>
          <a:p>
            <a:pPr algn="ctr"/>
            <a:r>
              <a:rPr lang="es-ES" sz="1600" b="1" dirty="0"/>
              <a:t>Jefa del Depto. de Servicios Bibliotecarios</a:t>
            </a:r>
          </a:p>
          <a:p>
            <a:pPr algn="ctr"/>
            <a:r>
              <a:rPr lang="es-ES" sz="1600" b="1" dirty="0"/>
              <a:t>Mail: serviciosbibliotecarios@utvm.edu.mx</a:t>
            </a:r>
          </a:p>
          <a:p>
            <a:pPr algn="ctr"/>
            <a:r>
              <a:rPr lang="es-ES" sz="1600" b="1" dirty="0"/>
              <a:t>Tel. 017597232789 ext. 9310</a:t>
            </a:r>
          </a:p>
        </p:txBody>
      </p:sp>
    </p:spTree>
    <p:extLst>
      <p:ext uri="{BB962C8B-B14F-4D97-AF65-F5344CB8AC3E}">
        <p14:creationId xmlns:p14="http://schemas.microsoft.com/office/powerpoint/2010/main" val="713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20145" y="734296"/>
            <a:ext cx="3172691" cy="475816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 Marcador de texto"/>
          <p:cNvSpPr>
            <a:spLocks noGrp="1"/>
          </p:cNvSpPr>
          <p:nvPr>
            <p:ph type="subTitle" idx="1"/>
          </p:nvPr>
        </p:nvSpPr>
        <p:spPr>
          <a:xfrm>
            <a:off x="2286000" y="1426873"/>
            <a:ext cx="6206836" cy="1655762"/>
          </a:xfrm>
        </p:spPr>
        <p:txBody>
          <a:bodyPr>
            <a:no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La  biblioteca cuenta para ti con:</a:t>
            </a:r>
          </a:p>
          <a:p>
            <a:pPr algn="ctr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Una Amplia sala de lectura.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21 módulos de estudio individuales.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Una aula con 30 computadoras  para   consultas con servicio de Internet inalámbrico en la periferia de la biblioteca.</a:t>
            </a: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74" y="3696789"/>
            <a:ext cx="2815567" cy="1841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lums541126\Escritorio\BIBLIOTECA\fotos BIBLIO\DSC0637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 flipV="1">
            <a:off x="5902907" y="3696788"/>
            <a:ext cx="2589927" cy="1841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03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16200000">
            <a:off x="-917027" y="3090040"/>
            <a:ext cx="3828393" cy="440943"/>
          </a:xfrm>
        </p:spPr>
        <p:txBody>
          <a:bodyPr>
            <a:norm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Atención del personal </a:t>
            </a:r>
            <a:endParaRPr lang="es-ES_trad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3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7830" b="22969"/>
          <a:stretch/>
        </p:blipFill>
        <p:spPr>
          <a:xfrm>
            <a:off x="4751793" y="4035594"/>
            <a:ext cx="1463041" cy="121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" descr="Avata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0635" y="514003"/>
            <a:ext cx="1201734" cy="127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Avat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38" y="2269885"/>
            <a:ext cx="1290214" cy="1191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3999123" y="1809253"/>
            <a:ext cx="2824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Mtra. Ma</a:t>
            </a:r>
            <a:r>
              <a:rPr lang="es-ES" sz="900" b="1" spc="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 Guadalupe Amador Lara  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Jefa del Dep</a:t>
            </a:r>
            <a:r>
              <a:rPr lang="es-ES" sz="900" spc="-2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artamento 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Servicios Bibliotecarios.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99640" y="3493519"/>
            <a:ext cx="196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9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Nancy Alvarado Vázquez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esponsable del Área de </a:t>
            </a: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900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erencia.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594008" y="5248093"/>
            <a:ext cx="17786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</a:t>
            </a: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Leodegaría Ramírez Martínez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esponsable del Área de P</a:t>
            </a:r>
            <a:r>
              <a:rPr lang="es-ES" sz="900" spc="-1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ocesos Físicos, Técnicos y Coordinadora de la Biblioteca Digital.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593874" y="3512106"/>
            <a:ext cx="19167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T.S.U. Eric Silis </a:t>
            </a:r>
            <a:r>
              <a:rPr lang="es-ES" sz="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Muthe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spc="-1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Área de Préstamos, Devoluciones, Apoyo Técnico.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b="28941"/>
          <a:stretch/>
        </p:blipFill>
        <p:spPr>
          <a:xfrm>
            <a:off x="2629604" y="2263339"/>
            <a:ext cx="1317786" cy="130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ángulo 34"/>
          <p:cNvSpPr/>
          <p:nvPr/>
        </p:nvSpPr>
        <p:spPr>
          <a:xfrm>
            <a:off x="2296944" y="3613727"/>
            <a:ext cx="19523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Mtra. Marisol Vázquez de la Concha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 del Área de Préstamos, Devoluciones, Apoyo Técnico. </a:t>
            </a:r>
            <a:endParaRPr lang="es-ES_tradnl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0171" r="10963" b="15602"/>
          <a:stretch/>
        </p:blipFill>
        <p:spPr>
          <a:xfrm>
            <a:off x="4882446" y="2351328"/>
            <a:ext cx="1201734" cy="111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20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0" grpId="0"/>
      <p:bldP spid="32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46" y="3895053"/>
            <a:ext cx="1616251" cy="127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73299" y="2414553"/>
            <a:ext cx="1499318" cy="127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133618" y="558866"/>
            <a:ext cx="5402280" cy="6211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Nuestro objetivo</a:t>
            </a:r>
            <a:endParaRPr lang="es-ES_tradnl" sz="28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4324696" y="1642940"/>
            <a:ext cx="3732973" cy="3698128"/>
            <a:chOff x="4324696" y="1642940"/>
            <a:chExt cx="3732973" cy="369812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/>
          </p:nvSpPr>
          <p:spPr>
            <a:xfrm flipH="1">
              <a:off x="4324696" y="1642940"/>
              <a:ext cx="3615668" cy="3348410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/>
          </p:nvSpPr>
          <p:spPr>
            <a:xfrm flipH="1">
              <a:off x="4595894" y="2100693"/>
              <a:ext cx="3461775" cy="3240375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-ES" dirty="0"/>
                <a:t>2</a:t>
              </a:r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endParaRPr lang="es-ES" dirty="0"/>
            </a:p>
            <a:p>
              <a:pPr algn="ctr" rtl="0"/>
              <a:r>
                <a:rPr lang="es-ES" dirty="0"/>
                <a:t>+</a:t>
              </a:r>
            </a:p>
            <a:p>
              <a:pPr algn="ctr" rtl="0"/>
              <a:endParaRPr lang="es-ES" dirty="0"/>
            </a:p>
          </p:txBody>
        </p:sp>
      </p:grpSp>
      <p:sp>
        <p:nvSpPr>
          <p:cNvPr id="10" name="TextBox 2"/>
          <p:cNvSpPr txBox="1">
            <a:spLocks/>
          </p:cNvSpPr>
          <p:nvPr/>
        </p:nvSpPr>
        <p:spPr>
          <a:xfrm>
            <a:off x="4828854" y="2100692"/>
            <a:ext cx="3228815" cy="2995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Brindar información oportuna, veraz  y actualizada de utilidad para toda la Comunidad Universitaria.</a:t>
            </a:r>
          </a:p>
          <a:p>
            <a:endParaRPr lang="es-ES" sz="1900" dirty="0"/>
          </a:p>
          <a:p>
            <a:endParaRPr lang="es-ES" dirty="0"/>
          </a:p>
        </p:txBody>
      </p:sp>
      <p:pic>
        <p:nvPicPr>
          <p:cNvPr id="15" name="Imagen 1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17" y="1012824"/>
            <a:ext cx="1547664" cy="127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34195" y="404949"/>
            <a:ext cx="5780314" cy="479380"/>
          </a:xfrm>
        </p:spPr>
        <p:txBody>
          <a:bodyPr>
            <a:no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 de acción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34194" y="1260141"/>
            <a:ext cx="6012906" cy="4390922"/>
          </a:xfrm>
        </p:spPr>
        <p:txBody>
          <a:bodyPr>
            <a:noAutofit/>
          </a:bodyPr>
          <a:lstStyle/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 conjunto con el personal de los servicios bibliotecarios satisfacer las necesidades de información física y digital de los usuarios de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Ofrecer servicios de calidad.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Proporcionar las herramientas necesarias para que los usuarios encuentren la información requerida.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Capacitación en la búsqueda de información especializada.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Capacitación en los procesos operativos de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Dar a conocer la normatividad que rigen a la biblioteca.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Recorridos por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instalaciones.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Nuestros servicios</a:t>
            </a:r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/>
          <p:cNvSpPr txBox="1">
            <a:spLocks noGrp="1"/>
          </p:cNvSpPr>
          <p:nvPr>
            <p:ph sz="half" idx="1"/>
          </p:nvPr>
        </p:nvSpPr>
        <p:spPr>
          <a:xfrm>
            <a:off x="3229664" y="2056227"/>
            <a:ext cx="3074153" cy="61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FontTx/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Catálogo en línea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/>
          </a:p>
        </p:txBody>
      </p:sp>
      <p:pic>
        <p:nvPicPr>
          <p:cNvPr id="7" name="Marcador de posición de imagen 4"/>
          <p:cNvPicPr>
            <a:picLocks noChangeAspect="1"/>
          </p:cNvPicPr>
          <p:nvPr/>
        </p:nvPicPr>
        <p:blipFill rotWithShape="1">
          <a:blip r:embed="rId2"/>
          <a:srcRect l="21296" t="21592" r="20370" b="21590"/>
          <a:stretch/>
        </p:blipFill>
        <p:spPr>
          <a:xfrm>
            <a:off x="3072008" y="2669002"/>
            <a:ext cx="2756320" cy="240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19 Imagen" descr="C:\Documents and Settings\lums541126\Escritorio\BIBLIOTECA 1\fotos BIBLIO\DSC063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9860">
            <a:off x="6335669" y="3934660"/>
            <a:ext cx="2608615" cy="135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7818">
            <a:off x="6220680" y="1509004"/>
            <a:ext cx="2575970" cy="17366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04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2104" y="1498484"/>
            <a:ext cx="3425541" cy="2347375"/>
          </a:xfrm>
        </p:spPr>
        <p:txBody>
          <a:bodyPr>
            <a:no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Asesoría en la búsqueda de información y ubicación del  material bibliográfico.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Estantería abierta y de consulta.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Visitas guiadas.</a:t>
            </a:r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28" y="3532094"/>
            <a:ext cx="2633808" cy="177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12 Imagen" descr="C:\Documents and Settings\lums541126\Escritorio\BIBLIOTECA 1\fotos BIBLIO\DSC063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059" y="3962399"/>
            <a:ext cx="2283126" cy="151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519787" y="457198"/>
            <a:ext cx="6480488" cy="589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referencias</a:t>
            </a:r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6467" t="28125" r="18275" b="14911"/>
          <a:stretch/>
        </p:blipFill>
        <p:spPr>
          <a:xfrm>
            <a:off x="2416629" y="1195748"/>
            <a:ext cx="3082834" cy="20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80144" y="217597"/>
            <a:ext cx="6587836" cy="1113127"/>
          </a:xfrm>
        </p:spPr>
        <p:txBody>
          <a:bodyPr>
            <a:norm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préstamos de acervo bibliográfico</a:t>
            </a:r>
            <a:endParaRPr lang="es-ES_tradn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subTitle" idx="1"/>
          </p:nvPr>
        </p:nvSpPr>
        <p:spPr>
          <a:xfrm>
            <a:off x="5870258" y="1330724"/>
            <a:ext cx="2597722" cy="4481416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Préstamo interno y externo de acervo bibliográfico.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Debes presentar tu credencial de estudiante. 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Puedes solicitar en préstamo hasta 3 títulos por  5 días. 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Cada día de retraso causa una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multa.</a:t>
            </a: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El total de tu multa se paga en efectivo en la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caja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universitaria.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981" t="11412" r="35543" b="58661"/>
          <a:stretch/>
        </p:blipFill>
        <p:spPr>
          <a:xfrm>
            <a:off x="274321" y="1750423"/>
            <a:ext cx="547531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1292</TotalTime>
  <Words>835</Words>
  <Application>Microsoft Office PowerPoint</Application>
  <PresentationFormat>Carta (216 x 279 mm)</PresentationFormat>
  <Paragraphs>242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Diseño personalizado</vt:lpstr>
      <vt:lpstr>6_Diseño personalizado</vt:lpstr>
      <vt:lpstr>1_Diseño personalizado</vt:lpstr>
      <vt:lpstr>2_Diseño personalizado</vt:lpstr>
      <vt:lpstr>3_Diseño personalizado</vt:lpstr>
      <vt:lpstr>4_Diseño personalizado</vt:lpstr>
      <vt:lpstr>5_Diseño personalizado</vt:lpstr>
      <vt:lpstr>7_Diseño personalizado</vt:lpstr>
      <vt:lpstr>8_Diseño personalizado</vt:lpstr>
      <vt:lpstr>Universidad Tecnológica del Valle del Mezquital </vt:lpstr>
      <vt:lpstr>Ubicación</vt:lpstr>
      <vt:lpstr>Instalaciones</vt:lpstr>
      <vt:lpstr>Atención del personal </vt:lpstr>
      <vt:lpstr>Presentación de PowerPoint</vt:lpstr>
      <vt:lpstr>Ejes de acción</vt:lpstr>
      <vt:lpstr>Nuestros servicios</vt:lpstr>
      <vt:lpstr>Presentación de PowerPoint</vt:lpstr>
      <vt:lpstr>Servicio de préstamos de acervo bibliográfico</vt:lpstr>
      <vt:lpstr>Presentación de PowerPoint</vt:lpstr>
      <vt:lpstr>Tendencias en bibliotecas digitales</vt:lpstr>
      <vt:lpstr>Sitios web de consulta digital </vt:lpstr>
      <vt:lpstr>Contenidos digitales</vt:lpstr>
      <vt:lpstr>Herramientas para bibliotecas digitales</vt:lpstr>
      <vt:lpstr>Ligas de interés</vt:lpstr>
      <vt:lpstr>El Acervo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 por su atención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MARTHA GUADALUPE AMADOR LARA</cp:lastModifiedBy>
  <cp:revision>161</cp:revision>
  <dcterms:created xsi:type="dcterms:W3CDTF">2020-09-23T23:42:18Z</dcterms:created>
  <dcterms:modified xsi:type="dcterms:W3CDTF">2024-03-26T18:57:15Z</dcterms:modified>
</cp:coreProperties>
</file>